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556" r:id="rId4"/>
    <p:sldId id="547" r:id="rId5"/>
    <p:sldId id="557" r:id="rId6"/>
    <p:sldId id="558" r:id="rId7"/>
    <p:sldId id="559" r:id="rId8"/>
    <p:sldId id="600" r:id="rId9"/>
    <p:sldId id="560" r:id="rId10"/>
    <p:sldId id="583" r:id="rId11"/>
    <p:sldId id="584" r:id="rId12"/>
    <p:sldId id="603" r:id="rId13"/>
    <p:sldId id="605" r:id="rId14"/>
    <p:sldId id="604" r:id="rId15"/>
    <p:sldId id="601" r:id="rId16"/>
    <p:sldId id="561" r:id="rId17"/>
    <p:sldId id="562" r:id="rId18"/>
    <p:sldId id="585" r:id="rId19"/>
    <p:sldId id="582" r:id="rId20"/>
    <p:sldId id="564" r:id="rId21"/>
    <p:sldId id="586" r:id="rId22"/>
    <p:sldId id="587" r:id="rId23"/>
    <p:sldId id="588" r:id="rId24"/>
    <p:sldId id="589" r:id="rId25"/>
    <p:sldId id="590" r:id="rId26"/>
    <p:sldId id="591" r:id="rId27"/>
    <p:sldId id="592" r:id="rId28"/>
    <p:sldId id="593" r:id="rId29"/>
    <p:sldId id="594" r:id="rId30"/>
    <p:sldId id="595" r:id="rId31"/>
    <p:sldId id="565" r:id="rId32"/>
    <p:sldId id="567" r:id="rId33"/>
    <p:sldId id="568" r:id="rId34"/>
    <p:sldId id="569" r:id="rId35"/>
    <p:sldId id="570" r:id="rId36"/>
    <p:sldId id="571" r:id="rId37"/>
    <p:sldId id="572" r:id="rId38"/>
    <p:sldId id="573" r:id="rId39"/>
    <p:sldId id="596" r:id="rId40"/>
    <p:sldId id="597" r:id="rId41"/>
    <p:sldId id="575" r:id="rId42"/>
    <p:sldId id="598" r:id="rId43"/>
    <p:sldId id="599" r:id="rId44"/>
    <p:sldId id="576" r:id="rId45"/>
    <p:sldId id="577" r:id="rId46"/>
    <p:sldId id="578" r:id="rId47"/>
    <p:sldId id="579" r:id="rId48"/>
    <p:sldId id="580" r:id="rId49"/>
    <p:sldId id="602" r:id="rId50"/>
    <p:sldId id="363" r:id="rId5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7C"/>
    <a:srgbClr val="0000FF"/>
    <a:srgbClr val="D9FFFF"/>
    <a:srgbClr val="080577"/>
    <a:srgbClr val="C8C5BC"/>
    <a:srgbClr val="93634C"/>
    <a:srgbClr val="94634C"/>
    <a:srgbClr val="EA7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5034" autoAdjust="0"/>
  </p:normalViewPr>
  <p:slideViewPr>
    <p:cSldViewPr>
      <p:cViewPr varScale="1">
        <p:scale>
          <a:sx n="47" d="100"/>
          <a:sy n="47" d="100"/>
        </p:scale>
        <p:origin x="165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4DD24D7-FED1-4393-89B8-47BAEDB75ACE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8D536CF-49BC-4D7F-A1BB-E7D09BD8B2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467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228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53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365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191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19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014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563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3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80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846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17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470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660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919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409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967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195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03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79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463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378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80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963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3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746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15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64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013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4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8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9767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704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42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940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9053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2194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9421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8535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615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25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19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34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829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274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49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4C7E-346F-465A-87F3-822A0AA78BE3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74D7A-BA0C-4D44-A7B8-0B8FD0EAF1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3F96D-DB75-4079-A7C6-A7C0679782B5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1E87C-14F1-48EB-91DB-2968F9CD8A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98A38-061C-47E0-ABC0-552101F133EB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CA69A-571F-4516-97DA-CACC4A771D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826FE-52E4-4AFB-92D2-A2153D0294CD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204BA-6902-4115-9127-8A72B87579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A1FB3-965D-4B19-ABA7-AA90E5D90136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7F7E7-E804-4DB9-AB8C-AA7880F3F3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E5DF-6247-4005-B19E-4265B67A05BD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2734C-74BF-4705-927F-A7AEFB9F68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4E7D2-45B7-4BB4-8301-1375C0739582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53755-CC23-42DD-AAE8-9D95E56E3D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BFF38-8661-4B2F-8467-411C5CD8546B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187A1-0254-4792-A633-CDCDC163D3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EFF34-3ADF-422E-8BE9-07EAF17B613C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67BB1-6BEE-4908-873F-819854644D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7B1B3-AE52-487A-918F-069CC9A54D81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72628-3198-4043-82DD-768972B564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C1895-1581-40C7-8520-B39B969E3FC8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8EB7D-4137-4CE4-89FA-E8BF5C1709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65B35-1F7E-424C-B409-88B7E54C263A}" type="datetimeFigureOut">
              <a:rPr lang="zh-CN" altLang="en-US"/>
              <a:pPr>
                <a:defRPr/>
              </a:pPr>
              <a:t>2023/9/8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2802E3-F9E6-4CCC-94AA-AC775DC090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6"/>
          <p:cNvSpPr txBox="1">
            <a:spLocks noChangeArrowheads="1"/>
          </p:cNvSpPr>
          <p:nvPr/>
        </p:nvSpPr>
        <p:spPr bwMode="auto">
          <a:xfrm>
            <a:off x="2594570" y="4572000"/>
            <a:ext cx="485775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语言与系统设计</a:t>
            </a:r>
          </a:p>
          <a:p>
            <a:endParaRPr lang="en-US" altLang="zh-CN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anying@csu.edu.cn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627784" y="5155604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8"/>
    </mc:Choice>
    <mc:Fallback xmlns="">
      <p:transition spd="slow" advTm="195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二、为什么要学习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997839"/>
            <a:ext cx="8280920" cy="451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的特点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1079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面向对象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两个基本概念：类、对象</a:t>
            </a:r>
            <a:endParaRPr lang="en-US" altLang="zh-CN" sz="20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三大特性：封装、继承、多态</a:t>
            </a:r>
            <a:endParaRPr lang="en-US" altLang="zh-CN" sz="20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01675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健壮性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58775"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吸收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C/C++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语言的优点，去掉了其影响程序健壮性的部分（如指针、内存的申请与释放），提供了相对安全的内存管理和访问机制。</a:t>
            </a:r>
            <a:endParaRPr lang="en-US" altLang="zh-CN" sz="20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01675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跨平台性。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58775"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- “Write once , Run Anywhere”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5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二、为什么要学习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182E561-D835-486E-9020-EC01785A91E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9840"/>
            <a:ext cx="7992888" cy="9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01307B-ECA5-45DF-B9A4-D518571EFBC7}"/>
              </a:ext>
            </a:extLst>
          </p:cNvPr>
          <p:cNvSpPr/>
          <p:nvPr/>
        </p:nvSpPr>
        <p:spPr>
          <a:xfrm>
            <a:off x="579393" y="2386163"/>
            <a:ext cx="8208912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73A67148-28C6-4963-B182-0CAFBE7CA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1" y="1450092"/>
            <a:ext cx="1874515" cy="408623"/>
          </a:xfrm>
          <a:prstGeom prst="wedgeRoundRectCallout">
            <a:avLst>
              <a:gd name="adj1" fmla="val -56819"/>
              <a:gd name="adj2" fmla="val 17518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TIOBE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排名第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97A1FE-B214-4334-A72B-063C435A9F33}"/>
              </a:ext>
            </a:extLst>
          </p:cNvPr>
          <p:cNvSpPr/>
          <p:nvPr/>
        </p:nvSpPr>
        <p:spPr>
          <a:xfrm>
            <a:off x="579393" y="6725682"/>
            <a:ext cx="8385095" cy="35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47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二、为什么要学习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B76EFB-ED85-78DE-227D-1E6FAC1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1916832"/>
            <a:ext cx="7821657" cy="474380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01307B-ECA5-45DF-B9A4-D518571EFBC7}"/>
              </a:ext>
            </a:extLst>
          </p:cNvPr>
          <p:cNvSpPr/>
          <p:nvPr/>
        </p:nvSpPr>
        <p:spPr>
          <a:xfrm>
            <a:off x="579393" y="3158424"/>
            <a:ext cx="8208912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二、为什么要学习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2A8CA2-FE63-EFA3-2437-073720D0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1927822"/>
            <a:ext cx="7737023" cy="47943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01307B-ECA5-45DF-B9A4-D518571EFBC7}"/>
              </a:ext>
            </a:extLst>
          </p:cNvPr>
          <p:cNvSpPr/>
          <p:nvPr/>
        </p:nvSpPr>
        <p:spPr>
          <a:xfrm>
            <a:off x="579393" y="3374448"/>
            <a:ext cx="8208912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9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9E9289-50BF-DCF5-B597-15A9409E0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93" y="1902240"/>
            <a:ext cx="8208912" cy="4809474"/>
          </a:xfrm>
          <a:prstGeom prst="rect">
            <a:avLst/>
          </a:prstGeom>
        </p:spPr>
      </p:pic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二、为什么要学习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01307B-ECA5-45DF-B9A4-D518571EFBC7}"/>
              </a:ext>
            </a:extLst>
          </p:cNvPr>
          <p:cNvSpPr/>
          <p:nvPr/>
        </p:nvSpPr>
        <p:spPr>
          <a:xfrm>
            <a:off x="579393" y="3559764"/>
            <a:ext cx="820891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0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二、为什么要学习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49256D-3AAC-443E-86B1-78268E868FA2}"/>
              </a:ext>
            </a:extLst>
          </p:cNvPr>
          <p:cNvSpPr txBox="1"/>
          <p:nvPr/>
        </p:nvSpPr>
        <p:spPr>
          <a:xfrm>
            <a:off x="779684" y="1927822"/>
            <a:ext cx="798451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语言开发的大数据或机器学习相关平台或工具</a:t>
            </a:r>
            <a:endParaRPr lang="en-US" altLang="zh-CN" sz="2400" b="1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19D814-F4FC-45C0-B2F5-67C67B248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35347"/>
            <a:ext cx="1657435" cy="1435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C83DF7-B4EE-4E2D-83B8-1FA2F1F530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53" y="2935348"/>
            <a:ext cx="1880383" cy="14351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4D69B6-2978-45AD-A422-1D3BAB0B5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041518"/>
            <a:ext cx="1657435" cy="8636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57ECD3-5EE8-45DF-8835-5A1A9AE3E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30" y="2980810"/>
            <a:ext cx="2311742" cy="13320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41CE712-3B52-432A-8E25-AD09B73236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53" y="4858686"/>
            <a:ext cx="1880383" cy="116260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32B6503-71B2-4A71-965B-D1079F2248CE}"/>
              </a:ext>
            </a:extLst>
          </p:cNvPr>
          <p:cNvSpPr txBox="1"/>
          <p:nvPr/>
        </p:nvSpPr>
        <p:spPr>
          <a:xfrm>
            <a:off x="6537400" y="5116821"/>
            <a:ext cx="182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 ...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677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工作方式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997839"/>
            <a:ext cx="8712968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三步走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356D33-8092-4F3E-88E3-843D653F7C19}"/>
              </a:ext>
            </a:extLst>
          </p:cNvPr>
          <p:cNvGrpSpPr/>
          <p:nvPr/>
        </p:nvGrpSpPr>
        <p:grpSpPr>
          <a:xfrm>
            <a:off x="278632" y="3068960"/>
            <a:ext cx="8541840" cy="3240361"/>
            <a:chOff x="85725" y="1773238"/>
            <a:chExt cx="8905875" cy="3240087"/>
          </a:xfrm>
        </p:grpSpPr>
        <p:pic>
          <p:nvPicPr>
            <p:cNvPr id="11" name="Picture 4" descr="程序开发过程">
              <a:extLst>
                <a:ext uri="{FF2B5EF4-FFF2-40B4-BE49-F238E27FC236}">
                  <a16:creationId xmlns:a16="http://schemas.microsoft.com/office/drawing/2014/main" id="{42D8D478-206B-450C-BA00-03932AE69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5" y="3289300"/>
              <a:ext cx="8905875" cy="172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16B3EF7C-919C-443D-86A6-C51A69A98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650" y="1773238"/>
              <a:ext cx="2254250" cy="5032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>
              <a:outerShdw dist="117088" dir="836392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zh-CN" b="1"/>
                <a:t>1</a:t>
              </a:r>
              <a:r>
                <a:rPr lang="zh-CN" altLang="en-US" b="1"/>
                <a:t>、编写源程序</a:t>
              </a:r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36FD37CB-266C-4DDC-894C-B075AB938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1773238"/>
              <a:ext cx="2160587" cy="5032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>
              <a:outerShdw dist="117088" dir="836392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zh-CN" b="1"/>
                <a:t>2</a:t>
              </a:r>
              <a:r>
                <a:rPr lang="zh-CN" altLang="en-US" b="1"/>
                <a:t>、编译源程序</a:t>
              </a:r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34766595-C503-4004-B49D-CBAE90C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5588" y="1773238"/>
              <a:ext cx="1317625" cy="5032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>
              <a:outerShdw dist="117088" dir="836392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zh-CN" b="1"/>
                <a:t>3</a:t>
              </a:r>
              <a:r>
                <a:rPr lang="zh-CN" altLang="en-US" b="1"/>
                <a:t>、运行</a:t>
              </a:r>
            </a:p>
          </p:txBody>
        </p:sp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CC09CF72-9997-4FE3-A810-BF2A2DDD22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38212" y="2563813"/>
              <a:ext cx="1008063" cy="433388"/>
            </a:xfrm>
            <a:prstGeom prst="rightArrow">
              <a:avLst>
                <a:gd name="adj1" fmla="val 49861"/>
                <a:gd name="adj2" fmla="val 58193"/>
              </a:avLst>
            </a:prstGeom>
            <a:gradFill rotWithShape="1">
              <a:gsLst>
                <a:gs pos="0">
                  <a:srgbClr val="B563CF"/>
                </a:gs>
                <a:gs pos="100000">
                  <a:srgbClr val="FFFFFF"/>
                </a:gs>
              </a:gsLst>
              <a:lin ang="5400000" scaled="1"/>
            </a:gradFill>
            <a:ln w="6350">
              <a:solidFill>
                <a:srgbClr val="800080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B71858CE-541F-4944-A95A-9E410ADAFC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819525" y="2563813"/>
              <a:ext cx="1008063" cy="433387"/>
            </a:xfrm>
            <a:prstGeom prst="rightArrow">
              <a:avLst>
                <a:gd name="adj1" fmla="val 49861"/>
                <a:gd name="adj2" fmla="val 58193"/>
              </a:avLst>
            </a:prstGeom>
            <a:gradFill rotWithShape="1">
              <a:gsLst>
                <a:gs pos="0">
                  <a:srgbClr val="B563CF"/>
                </a:gs>
                <a:gs pos="100000">
                  <a:srgbClr val="FFFFFF"/>
                </a:gs>
              </a:gsLst>
              <a:lin ang="5400000" scaled="1"/>
            </a:gradFill>
            <a:ln w="6350">
              <a:solidFill>
                <a:srgbClr val="800080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AutoShape 15">
              <a:extLst>
                <a:ext uri="{FF2B5EF4-FFF2-40B4-BE49-F238E27FC236}">
                  <a16:creationId xmlns:a16="http://schemas.microsoft.com/office/drawing/2014/main" id="{8B8E490D-509C-4261-8AB0-0D0292F4A5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72275" y="2563813"/>
              <a:ext cx="1008063" cy="433387"/>
            </a:xfrm>
            <a:prstGeom prst="rightArrow">
              <a:avLst>
                <a:gd name="adj1" fmla="val 49861"/>
                <a:gd name="adj2" fmla="val 58193"/>
              </a:avLst>
            </a:prstGeom>
            <a:gradFill rotWithShape="1">
              <a:gsLst>
                <a:gs pos="0">
                  <a:srgbClr val="B563CF"/>
                </a:gs>
                <a:gs pos="100000">
                  <a:srgbClr val="FFFFFF"/>
                </a:gs>
              </a:gsLst>
              <a:lin ang="5400000" scaled="1"/>
            </a:gradFill>
            <a:ln w="6350">
              <a:solidFill>
                <a:srgbClr val="800080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思想气泡: 云 17">
            <a:extLst>
              <a:ext uri="{FF2B5EF4-FFF2-40B4-BE49-F238E27FC236}">
                <a16:creationId xmlns:a16="http://schemas.microsoft.com/office/drawing/2014/main" id="{528072D2-731A-4C3D-86B7-5039E06EF0D4}"/>
              </a:ext>
            </a:extLst>
          </p:cNvPr>
          <p:cNvSpPr/>
          <p:nvPr/>
        </p:nvSpPr>
        <p:spPr>
          <a:xfrm>
            <a:off x="6156176" y="1156855"/>
            <a:ext cx="2729730" cy="1116870"/>
          </a:xfrm>
          <a:prstGeom prst="cloudCallout">
            <a:avLst>
              <a:gd name="adj1" fmla="val 12912"/>
              <a:gd name="adj2" fmla="val 1163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如何实现跨平台？</a:t>
            </a:r>
          </a:p>
        </p:txBody>
      </p:sp>
    </p:spTree>
    <p:extLst>
      <p:ext uri="{BB962C8B-B14F-4D97-AF65-F5344CB8AC3E}">
        <p14:creationId xmlns:p14="http://schemas.microsoft.com/office/powerpoint/2010/main" val="20149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工作方式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296D45E-C025-4D0E-AA37-7F97030C6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" y="1927822"/>
            <a:ext cx="7807325" cy="473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88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工作方式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997839"/>
            <a:ext cx="8280920" cy="2617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虚拟机（</a:t>
            </a: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JVM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1079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JVM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是一个虚拟的计算机，具有指令集并使用不同的存储区域。负责执行指令，管理数据、内存、寄存器。</a:t>
            </a:r>
          </a:p>
          <a:p>
            <a:pPr marL="342900" indent="1079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对于不同的平台，有不同的虚拟机。只有某平台提供了对应的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虚拟机，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程序才可在此平台运行。</a:t>
            </a:r>
            <a:endParaRPr lang="en-US" altLang="zh-CN" sz="20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3D1A63-3246-456A-AF54-E53D1C74B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72000"/>
            <a:ext cx="6480720" cy="2153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7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语言的简单比较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0331DD-800A-49FC-8524-519536141B2D}"/>
              </a:ext>
            </a:extLst>
          </p:cNvPr>
          <p:cNvSpPr/>
          <p:nvPr/>
        </p:nvSpPr>
        <p:spPr>
          <a:xfrm>
            <a:off x="611560" y="2060848"/>
            <a:ext cx="8424936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基本语法类似</a:t>
            </a:r>
            <a:endParaRPr lang="en-US" altLang="zh-CN" sz="2400" b="1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变量声明、流控制、参数传递、操作符等基本相同。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的语言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不支持面向过程。所有的代码都要封装为类。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简化概念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取消了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面向过程中一些比较难的概念，如运算符重载，多重继承，模板等。</a:t>
            </a:r>
            <a:endParaRPr lang="en-US" altLang="zh-CN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2425" lvl="1" indent="-35242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类型转换</a:t>
            </a:r>
            <a:endParaRPr lang="en-US" altLang="zh-CN" sz="2400" b="1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7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84576D-4674-4014-8061-187E97A9649B}"/>
              </a:ext>
            </a:extLst>
          </p:cNvPr>
          <p:cNvSpPr/>
          <p:nvPr/>
        </p:nvSpPr>
        <p:spPr>
          <a:xfrm>
            <a:off x="539552" y="980728"/>
            <a:ext cx="8352928" cy="2192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24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次课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(48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学时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次上课，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次实验。</a:t>
            </a:r>
          </a:p>
          <a:p>
            <a:pPr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上课讲义：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《Java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语言程序设计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，提供电子版</a:t>
            </a:r>
          </a:p>
          <a:p>
            <a:pPr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参考教材：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《Java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语言程序设计与应用开发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，清华大学出版社，郭克华，刘小翠，唐雅媛编著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32EA51-51BA-4401-BBF4-ECC5F36338A1}"/>
              </a:ext>
            </a:extLst>
          </p:cNvPr>
          <p:cNvSpPr/>
          <p:nvPr/>
        </p:nvSpPr>
        <p:spPr>
          <a:xfrm>
            <a:off x="539552" y="3326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课程概述</a:t>
            </a:r>
            <a:endParaRPr lang="en-US" altLang="zh-CN" sz="2800" b="1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4273FC-269D-4A0C-8E26-F3484B5184BD}"/>
              </a:ext>
            </a:extLst>
          </p:cNvPr>
          <p:cNvSpPr/>
          <p:nvPr/>
        </p:nvSpPr>
        <p:spPr>
          <a:xfrm>
            <a:off x="539550" y="4196633"/>
            <a:ext cx="8352927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编写命令行程序</a:t>
            </a:r>
            <a:endParaRPr lang="en-US" altLang="zh-CN" sz="20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会编译、运行、调试、维护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0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初步理解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面向对象的编程思想</a:t>
            </a:r>
            <a:endParaRPr lang="en-US" altLang="zh-CN" sz="20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具有独立分析问题和解决问题的能力，能够运用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程序解决生活中遇到的简单问题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01658F-4981-42F1-AD7E-52A4AD0754EF}"/>
              </a:ext>
            </a:extLst>
          </p:cNvPr>
          <p:cNvSpPr/>
          <p:nvPr/>
        </p:nvSpPr>
        <p:spPr>
          <a:xfrm>
            <a:off x="539551" y="35538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endParaRPr lang="en-US" altLang="zh-CN" sz="2800" b="1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1"/>
    </mc:Choice>
    <mc:Fallback xmlns="">
      <p:transition spd="slow" advTm="538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语言的简单比较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0331DD-800A-49FC-8524-519536141B2D}"/>
              </a:ext>
            </a:extLst>
          </p:cNvPr>
          <p:cNvSpPr/>
          <p:nvPr/>
        </p:nvSpPr>
        <p:spPr>
          <a:xfrm>
            <a:off x="611560" y="2060848"/>
            <a:ext cx="8424936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对指针进行完全控制，不能直接进行任何指针操作 。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中，内存是自动进行垃圾收集的。</a:t>
            </a:r>
            <a:r>
              <a:rPr lang="en-US" altLang="zh-CN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zh-CN" altLang="en-US" sz="2400" b="1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不包含结构和联合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免去了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中结构联合成员共有带来的安全问题。</a:t>
            </a:r>
            <a:endParaRPr lang="en-US" altLang="zh-CN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无类外全局变量；无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GOTO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；不支持宏和头文件</a:t>
            </a:r>
          </a:p>
        </p:txBody>
      </p:sp>
    </p:spTree>
    <p:extLst>
      <p:ext uri="{BB962C8B-B14F-4D97-AF65-F5344CB8AC3E}">
        <p14:creationId xmlns:p14="http://schemas.microsoft.com/office/powerpoint/2010/main" val="344080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55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1.2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endParaRPr lang="zh-CN" altLang="en-US" sz="2800" b="1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997839"/>
            <a:ext cx="8280920" cy="363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JDK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Development Kit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开发工具包）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- JDK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是提供给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开发人员使用的，其中包含了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的开发工具以及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的运行环境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JRE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Runtime </a:t>
            </a:r>
            <a:r>
              <a:rPr lang="en-US" altLang="zh-CN" sz="2400" dirty="0" err="1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Enviroment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运行环境）</a:t>
            </a:r>
            <a:endParaRPr lang="en-US" altLang="zh-CN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- JRE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包含了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JVM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程序所需的核心类库等，是运行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程序的必需环境。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56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55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1.2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的安装与设置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952748"/>
            <a:ext cx="8398768" cy="54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www.oracle.com</a:t>
            </a:r>
            <a:r>
              <a:rPr lang="zh-CN" altLang="en-US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java.sun.com</a:t>
            </a:r>
            <a:r>
              <a:rPr lang="zh-CN" altLang="en-US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，下载合适的版本进行安装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CAD2F0ED-9A76-4774-8AB1-21363227F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2852936"/>
            <a:ext cx="3430216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99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默认安装在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FF99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C:\Program Files\Java\</a:t>
            </a:r>
            <a:r>
              <a:rPr lang="zh-CN" altLang="en-US" b="1" dirty="0">
                <a:solidFill>
                  <a:srgbClr val="FF99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8A295017-142B-4657-A18B-06169A19C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828" y="3599694"/>
            <a:ext cx="3430216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ts val="22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bin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目录：存放可执行文件；</a:t>
            </a:r>
          </a:p>
          <a:p>
            <a:pPr>
              <a:lnSpc>
                <a:spcPts val="22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lib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目录：存放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的类库文件；</a:t>
            </a:r>
          </a:p>
          <a:p>
            <a:pPr>
              <a:lnSpc>
                <a:spcPts val="22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demo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目录：存放演示程序；</a:t>
            </a:r>
          </a:p>
          <a:p>
            <a:pPr>
              <a:lnSpc>
                <a:spcPts val="22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jre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目录：存放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运行环境文件。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include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目录：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jni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等应用程序的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头文件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Sample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目录：示例程序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Src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目录：部分源代码</a:t>
            </a:r>
          </a:p>
        </p:txBody>
      </p:sp>
      <p:pic>
        <p:nvPicPr>
          <p:cNvPr id="13" name="Picture 18">
            <a:extLst>
              <a:ext uri="{FF2B5EF4-FFF2-40B4-BE49-F238E27FC236}">
                <a16:creationId xmlns:a16="http://schemas.microsoft.com/office/drawing/2014/main" id="{22A17D5C-FB4D-419E-8247-4890D2850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64434"/>
            <a:ext cx="5043488" cy="381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0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55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1.2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的安装与设置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808732"/>
            <a:ext cx="8398768" cy="54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环境设置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7ADCE38-CA96-4480-9780-D8A007D39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420888"/>
            <a:ext cx="8229600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右击</a:t>
            </a:r>
            <a:r>
              <a:rPr lang="en-US" altLang="zh-CN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我的电脑</a:t>
            </a:r>
            <a:r>
              <a:rPr lang="en-US" altLang="zh-CN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】→ 【</a:t>
            </a:r>
            <a:r>
              <a:rPr lang="zh-CN" altLang="en-US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】→ 【</a:t>
            </a:r>
            <a:r>
              <a:rPr lang="zh-CN" altLang="en-US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en-US" altLang="zh-CN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】→ 【</a:t>
            </a:r>
            <a:r>
              <a:rPr lang="zh-CN" altLang="en-US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r>
              <a:rPr lang="en-US" altLang="zh-CN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2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5B1546B3-A7EC-41A3-91DA-2E9DCC2A4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651" y="6545982"/>
            <a:ext cx="3744913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编辑</a:t>
            </a:r>
            <a:r>
              <a:rPr lang="en-US" altLang="zh-CN" sz="16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Path</a:t>
            </a:r>
            <a:r>
              <a:rPr lang="zh-CN" altLang="en-US" sz="16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变量</a:t>
            </a: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44591290-6E23-4775-8C69-8D41E4223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31753"/>
            <a:ext cx="3752850" cy="349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3B21C6C0-5A1E-4D89-A46F-719FB715F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06" y="3031753"/>
            <a:ext cx="3752850" cy="349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7583B945-F0B7-4237-97FA-850CAE1E0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0" y="6538044"/>
            <a:ext cx="3744912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编辑</a:t>
            </a:r>
            <a:r>
              <a:rPr lang="en-US" altLang="zh-CN" sz="16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CLASSPATH</a:t>
            </a:r>
            <a:r>
              <a:rPr lang="zh-CN" altLang="en-US" sz="16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变量</a:t>
            </a:r>
          </a:p>
        </p:txBody>
      </p:sp>
    </p:spTree>
    <p:extLst>
      <p:ext uri="{BB962C8B-B14F-4D97-AF65-F5344CB8AC3E}">
        <p14:creationId xmlns:p14="http://schemas.microsoft.com/office/powerpoint/2010/main" val="336575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55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1.2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808732"/>
            <a:ext cx="4248472" cy="427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源码编辑工具</a:t>
            </a:r>
            <a:endParaRPr lang="en-US" altLang="zh-CN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12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Notepad++</a:t>
            </a: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Windows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操作系统下的一套免费文本编辑器，有完整的中文化接口及支持多国语言编写的功能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(UTF8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支持所有主流的计算机程序语言，不仅有语法高亮度显示，也有语法折叠功能，并且支持宏以及扩充基本功能的外挂模组。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ABAD3E-DE83-48BB-BAAA-39DEEF53B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68" y="2740348"/>
            <a:ext cx="3865206" cy="32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55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1.2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808732"/>
            <a:ext cx="4248472" cy="4690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源码编辑工具</a:t>
            </a:r>
            <a:endParaRPr lang="en-US" altLang="zh-CN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12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EditPlus</a:t>
            </a: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一款由韩国 </a:t>
            </a:r>
            <a:r>
              <a:rPr lang="en-US" altLang="zh-CN" dirty="0" err="1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Sangil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Kim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ES-Computing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）出品的小巧但是功能强大的可处理文本、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和程序语言的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编辑器。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可以通过设置用户工具将其作为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Php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等语言的简单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支持代码自动完成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但其功能比较弱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，不支持代码提示功能。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501690-1FAA-4069-812A-AF6C95DA879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924944"/>
            <a:ext cx="3960440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8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55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1.2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808732"/>
            <a:ext cx="4248472" cy="385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源码编辑工具</a:t>
            </a:r>
            <a:endParaRPr lang="en-US" altLang="zh-CN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12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UltraEdit</a:t>
            </a: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一套功能强大的收费文本编辑器，可以编辑文本、十六进制、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码，完全可以取代记事本。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界面友好，支持语法高亮，代码折叠和宏，内置了对于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PHP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JavaScript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等语法的支持。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BABB68-E089-45B1-AEE5-6CE6E19C8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96952"/>
            <a:ext cx="388843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2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55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1.2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808732"/>
            <a:ext cx="4248472" cy="4690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集成开发工具</a:t>
            </a:r>
            <a:endParaRPr lang="en-US" altLang="zh-CN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12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Eclipse</a:t>
            </a: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Eclipse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是最初由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IBM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开发的一个开放源代码的、基于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的可扩展开发平台。就其本身而言，它只是一个框架和一组服务。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通过安装不同的插件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Eclipse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可以支持不同的计算机语言（比如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等），或组建其他功能强大的开发环境。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9B5CCC-0C83-48C8-AF87-1E3FE5577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9" y="2924944"/>
            <a:ext cx="3960440" cy="33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6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55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1.2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808732"/>
            <a:ext cx="4248472" cy="427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集成开发工具</a:t>
            </a:r>
            <a:endParaRPr lang="en-US" altLang="zh-CN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12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MyEclipse</a:t>
            </a: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eclipse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基础上加上自己的插件开发而成的功能强大的企业级集成开发环境，主要用于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JavaEE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以及移动应用的开发。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功能非常强大，支持也十分广泛，尤其是对各种开源产品的支持相当不错，但是需付费使用。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F50FE1-FDE6-4595-BC34-7F21A294E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9" y="2966814"/>
            <a:ext cx="4032448" cy="30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2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55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1.2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808732"/>
            <a:ext cx="4248472" cy="427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集成开发工具</a:t>
            </a:r>
            <a:endParaRPr lang="en-US" altLang="zh-CN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12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NetBeansIDE</a:t>
            </a: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一款用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开发的开源集成开发环境，可用于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Solaris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PHP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C/C++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HTML5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等语言的开发。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提供了丰富的产品文档、培训资料和大量的第三方插件。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E066FC-87A0-428D-907C-675C81455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3021700"/>
            <a:ext cx="4032449" cy="278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4081463"/>
            <a:ext cx="9144000" cy="357187"/>
          </a:xfrm>
          <a:prstGeom prst="rect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TextBox 27"/>
          <p:cNvSpPr txBox="1">
            <a:spLocks noChangeArrowheads="1"/>
          </p:cNvSpPr>
          <p:nvPr/>
        </p:nvSpPr>
        <p:spPr bwMode="auto">
          <a:xfrm>
            <a:off x="2339752" y="3308350"/>
            <a:ext cx="504056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第一讲</a:t>
            </a:r>
            <a:r>
              <a:rPr lang="en-US" altLang="zh-CN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4400" b="1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初识</a:t>
            </a:r>
            <a:r>
              <a:rPr lang="en-US" altLang="zh-CN" sz="4400" b="1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44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29063" y="1416050"/>
            <a:ext cx="1428750" cy="1428750"/>
          </a:xfrm>
          <a:prstGeom prst="ellipse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84" y="1362171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1"/>
    </mc:Choice>
    <mc:Fallback xmlns="">
      <p:transition spd="slow" advTm="538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55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1.2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808732"/>
            <a:ext cx="4248472" cy="427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集成开发工具</a:t>
            </a:r>
            <a:endParaRPr lang="en-US" altLang="zh-CN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12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JCreator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一款由</a:t>
            </a:r>
            <a:r>
              <a:rPr lang="en-US" altLang="zh-CN" dirty="0" err="1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Xinox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Software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公司开发的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集成开发环境，具有编辑、调试、运行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程序的功能。分为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（免费版）和</a:t>
            </a: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（专业版）两个版本。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- </a:t>
            </a:r>
            <a:r>
              <a:rPr lang="zh-CN" altLang="en-US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具有语法着色、代码自动完成、代码参数提示、工程向导、类向导等功能，小巧高效、简单易用。</a:t>
            </a:r>
            <a:endParaRPr lang="en-US" altLang="zh-CN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98E1F0-5245-46F3-9E3A-223CA3C0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949650"/>
            <a:ext cx="3960440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3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525791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开发第一个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11F37C5-FBA9-4E59-B4F0-A3D8F2C156F7}"/>
              </a:ext>
            </a:extLst>
          </p:cNvPr>
          <p:cNvSpPr/>
          <p:nvPr/>
        </p:nvSpPr>
        <p:spPr>
          <a:xfrm>
            <a:off x="611560" y="980728"/>
            <a:ext cx="7200800" cy="2053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Java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程序开发过程：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使用记事本编辑源程序，以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.java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为后缀名保存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dirty="0" err="1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javac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命令编译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.java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文件，生成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.class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命令运行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.class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文件，输出程序结果 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C2D8015E-A8F2-41C8-933C-3BEE63499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90" y="3428430"/>
            <a:ext cx="7591425" cy="2407078"/>
          </a:xfrm>
          <a:prstGeom prst="roundRect">
            <a:avLst>
              <a:gd name="adj" fmla="val 6454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HelloWorld{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void main(String[ 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){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("Hello  World!!!");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10D47464-8189-421C-A408-30B3015B3C19}"/>
              </a:ext>
            </a:extLst>
          </p:cNvPr>
          <p:cNvGrpSpPr>
            <a:grpSpLocks/>
          </p:cNvGrpSpPr>
          <p:nvPr/>
        </p:nvGrpSpPr>
        <p:grpSpPr bwMode="auto">
          <a:xfrm>
            <a:off x="3381003" y="3356992"/>
            <a:ext cx="4610100" cy="2886075"/>
            <a:chOff x="2200" y="2251"/>
            <a:chExt cx="2904" cy="1818"/>
          </a:xfrm>
        </p:grpSpPr>
        <p:pic>
          <p:nvPicPr>
            <p:cNvPr id="13" name="Picture 5" descr="1-15">
              <a:extLst>
                <a:ext uri="{FF2B5EF4-FFF2-40B4-BE49-F238E27FC236}">
                  <a16:creationId xmlns:a16="http://schemas.microsoft.com/office/drawing/2014/main" id="{64645FEA-F6FA-4FC8-83BD-5E12FB280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" y="2251"/>
              <a:ext cx="2904" cy="1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768D99AA-B6D0-480F-AD5C-E85B62958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2462"/>
              <a:ext cx="1152" cy="18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5" name="Oval 9">
              <a:extLst>
                <a:ext uri="{FF2B5EF4-FFF2-40B4-BE49-F238E27FC236}">
                  <a16:creationId xmlns:a16="http://schemas.microsoft.com/office/drawing/2014/main" id="{5748423C-CF10-4D25-8E19-936693B87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3446"/>
              <a:ext cx="864" cy="12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CFB685FD-C65E-40F8-9D4D-A8C05604545B}"/>
              </a:ext>
            </a:extLst>
          </p:cNvPr>
          <p:cNvGrpSpPr>
            <a:grpSpLocks/>
          </p:cNvGrpSpPr>
          <p:nvPr/>
        </p:nvGrpSpPr>
        <p:grpSpPr bwMode="auto">
          <a:xfrm>
            <a:off x="4531940" y="4149155"/>
            <a:ext cx="4000500" cy="1057275"/>
            <a:chOff x="2925" y="3294"/>
            <a:chExt cx="2520" cy="666"/>
          </a:xfrm>
        </p:grpSpPr>
        <p:pic>
          <p:nvPicPr>
            <p:cNvPr id="17" name="Picture 11" descr="1-15">
              <a:extLst>
                <a:ext uri="{FF2B5EF4-FFF2-40B4-BE49-F238E27FC236}">
                  <a16:creationId xmlns:a16="http://schemas.microsoft.com/office/drawing/2014/main" id="{8DD171BB-8840-4318-88EB-47CD0F82A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3294"/>
              <a:ext cx="2520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1DFE2975-785E-4DE6-8BAF-1F1246B76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515"/>
              <a:ext cx="792" cy="18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782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525791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开发第一个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11F37C5-FBA9-4E59-B4F0-A3D8F2C156F7}"/>
              </a:ext>
            </a:extLst>
          </p:cNvPr>
          <p:cNvSpPr/>
          <p:nvPr/>
        </p:nvSpPr>
        <p:spPr>
          <a:xfrm>
            <a:off x="611560" y="980728"/>
            <a:ext cx="7200800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Java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程序的结构：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BE23AD67-40B0-4B67-AC46-4B998F5CC988}"/>
              </a:ext>
            </a:extLst>
          </p:cNvPr>
          <p:cNvSpPr txBox="1">
            <a:spLocks/>
          </p:cNvSpPr>
          <p:nvPr/>
        </p:nvSpPr>
        <p:spPr bwMode="auto">
          <a:xfrm>
            <a:off x="698003" y="3231852"/>
            <a:ext cx="7618413" cy="2717304"/>
          </a:xfrm>
          <a:prstGeom prst="roundRect">
            <a:avLst>
              <a:gd name="adj" fmla="val 6454"/>
            </a:avLst>
          </a:prstGeom>
          <a:gradFill rotWithShape="1">
            <a:gsLst>
              <a:gs pos="0">
                <a:srgbClr val="CC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5400000" scaled="1"/>
            <a:tileRect/>
          </a:gradFill>
          <a:ln w="9525">
            <a:solidFill>
              <a:srgbClr val="008080">
                <a:alpha val="100000"/>
              </a:srgb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445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HelloWorld{</a:t>
            </a:r>
          </a:p>
          <a:p>
            <a:pPr algn="l" defTabSz="4445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80577"/>
                </a:solidFill>
                <a:latin typeface="Source Code Pro"/>
                <a:ea typeface="宋体" charset="-122"/>
              </a:rPr>
              <a:t>	</a:t>
            </a:r>
          </a:p>
          <a:p>
            <a:pPr algn="l" defTabSz="4445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void main(String[ ] </a:t>
            </a:r>
            <a:r>
              <a:rPr lang="en-US" altLang="zh-CN" sz="2000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sz="2000" dirty="0">
                <a:solidFill>
                  <a:srgbClr val="080577"/>
                </a:solidFill>
                <a:latin typeface="Source Code Pro"/>
                <a:ea typeface="宋体" charset="-122"/>
              </a:rPr>
              <a:t>){</a:t>
            </a:r>
          </a:p>
          <a:p>
            <a:pPr algn="l" defTabSz="4445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sz="2000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sz="2000" dirty="0">
                <a:solidFill>
                  <a:srgbClr val="080577"/>
                </a:solidFill>
                <a:latin typeface="Source Code Pro"/>
                <a:ea typeface="宋体" charset="-122"/>
              </a:rPr>
              <a:t>("Hello  World!!!");</a:t>
            </a:r>
          </a:p>
          <a:p>
            <a:pPr algn="l" defTabSz="4445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defTabSz="4445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080577"/>
              </a:solidFill>
              <a:latin typeface="Source Code Pro"/>
              <a:ea typeface="宋体" charset="-122"/>
            </a:endParaRPr>
          </a:p>
          <a:p>
            <a:pPr algn="l" defTabSz="4445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254D3E9E-D66A-4012-A424-2C53FBA97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365" y="2519065"/>
            <a:ext cx="1514475" cy="408623"/>
          </a:xfrm>
          <a:prstGeom prst="wedgeRoundRectCallout">
            <a:avLst>
              <a:gd name="adj1" fmla="val -45704"/>
              <a:gd name="adj2" fmla="val 12986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/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关键字</a:t>
            </a:r>
          </a:p>
        </p:txBody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30B8D5A6-2038-44CD-A24C-4CFC14447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848" y="2014240"/>
            <a:ext cx="1439863" cy="715089"/>
          </a:xfrm>
          <a:prstGeom prst="wedgeRoundRectCallout">
            <a:avLst>
              <a:gd name="adj1" fmla="val -53306"/>
              <a:gd name="adj2" fmla="val 13146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/>
            <a:r>
              <a:rPr lang="zh-CN" altLang="en-US" b="1" dirty="0"/>
              <a:t>类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名与文件名完全一样</a:t>
            </a: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BC180AB9-786F-43A1-B36F-9E43BECFB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724" y="3309981"/>
            <a:ext cx="2232025" cy="715089"/>
          </a:xfrm>
          <a:prstGeom prst="wedgeRoundRectCallout">
            <a:avLst>
              <a:gd name="adj1" fmla="val -73045"/>
              <a:gd name="adj2" fmla="val 4899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/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main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方法是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程序执行的入口点</a:t>
            </a:r>
          </a:p>
        </p:txBody>
      </p:sp>
      <p:sp>
        <p:nvSpPr>
          <p:cNvPr id="29" name="AutoShape 7">
            <a:extLst>
              <a:ext uri="{FF2B5EF4-FFF2-40B4-BE49-F238E27FC236}">
                <a16:creationId xmlns:a16="http://schemas.microsoft.com/office/drawing/2014/main" id="{61D8C3CA-298D-4B2F-AF7C-50681BFD5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703" y="6116721"/>
            <a:ext cx="3391273" cy="408623"/>
          </a:xfrm>
          <a:prstGeom prst="wedgeRoundRectCallout">
            <a:avLst>
              <a:gd name="adj1" fmla="val -49161"/>
              <a:gd name="adj2" fmla="val -13974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{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}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一一对应，缺一不可</a:t>
            </a:r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EF06A3B4-A078-48D4-86B8-9EEE92F2D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920731"/>
            <a:ext cx="1871663" cy="715089"/>
          </a:xfrm>
          <a:prstGeom prst="wedgeRoundRectCallout">
            <a:avLst>
              <a:gd name="adj1" fmla="val -100065"/>
              <a:gd name="adj2" fmla="val 10077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/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main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方法四要素必不可少</a:t>
            </a:r>
          </a:p>
        </p:txBody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3F77EAA4-BBB5-4B61-8980-811564898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186" y="5137569"/>
            <a:ext cx="2305050" cy="408623"/>
          </a:xfrm>
          <a:prstGeom prst="wedgeRoundRectCallout">
            <a:avLst>
              <a:gd name="adj1" fmla="val -63504"/>
              <a:gd name="adj2" fmla="val -15222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/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从控制台输出信息</a:t>
            </a: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EE657147-9E0C-48B5-80CE-15E0E40B2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800" y="3311227"/>
            <a:ext cx="1584000" cy="3587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666DF6F8-F95D-44BF-8F0A-839980E56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041" y="4041054"/>
            <a:ext cx="936000" cy="3587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04878423-8463-4DB8-B870-6F5911CB4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800" y="4041054"/>
            <a:ext cx="1080000" cy="3587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31B968C9-BAA3-4CB8-9C82-D47ABE664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936" y="4041054"/>
            <a:ext cx="720000" cy="3587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053BA579-3FF4-42DC-B49A-C1490D6F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680" y="4039789"/>
            <a:ext cx="3060000" cy="3587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8C7808CA-01A1-450B-8D0A-B4B090710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403" y="4438377"/>
            <a:ext cx="5904000" cy="3587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904958BF-D9C8-4C56-BE72-12620397C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3312256"/>
            <a:ext cx="1836000" cy="3587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76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525791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开发第一个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11F37C5-FBA9-4E59-B4F0-A3D8F2C156F7}"/>
              </a:ext>
            </a:extLst>
          </p:cNvPr>
          <p:cNvSpPr/>
          <p:nvPr/>
        </p:nvSpPr>
        <p:spPr>
          <a:xfrm>
            <a:off x="611560" y="980728"/>
            <a:ext cx="8208912" cy="4822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Java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程序的结构：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用来定义一个类，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HelloWorld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是类的名称；</a:t>
            </a:r>
            <a:endParaRPr lang="en-US" altLang="zh-CN" sz="20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程序中，所有的语句都必须放在某个类中；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整个类及其所有成员都包含在一对花括号中（即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之间），它们标志着类定义块的开始和结束。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定义类的一般语法：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class   </a:t>
            </a:r>
            <a:r>
              <a:rPr lang="zh-CN" altLang="en-US" sz="2000" dirty="0">
                <a:solidFill>
                  <a:srgbClr val="00417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类名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2000" dirty="0">
                <a:solidFill>
                  <a:srgbClr val="00417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{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00417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       ……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00417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}</a:t>
            </a:r>
            <a:endParaRPr lang="zh-CN" altLang="en-US" sz="2000" dirty="0">
              <a:solidFill>
                <a:srgbClr val="00417C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80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525791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开发第一个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11F37C5-FBA9-4E59-B4F0-A3D8F2C156F7}"/>
              </a:ext>
            </a:extLst>
          </p:cNvPr>
          <p:cNvSpPr/>
          <p:nvPr/>
        </p:nvSpPr>
        <p:spPr>
          <a:xfrm>
            <a:off x="611560" y="980728"/>
            <a:ext cx="8208912" cy="5284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Java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程序的结构：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程序必须从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函数开始执行；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public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是访问修饰符，用来控制类成员的可见范围及作用域；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允许在不创建类的实例的情况下，调用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用来说明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函数是没有返回值的；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- </a:t>
            </a:r>
            <a:r>
              <a:rPr lang="en-US" altLang="zh-CN" sz="2000" dirty="0" err="1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是字符串数组，用来从命令行接收参数；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- main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函数的一般形式如下：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b="1" dirty="0">
                <a:solidFill>
                  <a:srgbClr val="080577"/>
                </a:solidFill>
                <a:latin typeface="Source Code Pro"/>
              </a:rPr>
              <a:t>public static void main(String[] </a:t>
            </a:r>
            <a:r>
              <a:rPr lang="en-US" altLang="zh-CN" sz="2000" b="1" dirty="0" err="1">
                <a:solidFill>
                  <a:srgbClr val="080577"/>
                </a:solidFill>
                <a:latin typeface="Source Code Pro"/>
              </a:rPr>
              <a:t>args</a:t>
            </a:r>
            <a:r>
              <a:rPr lang="en-US" altLang="zh-CN" sz="2000" b="1" dirty="0">
                <a:solidFill>
                  <a:srgbClr val="080577"/>
                </a:solidFill>
                <a:latin typeface="Source Code Pro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080577"/>
                </a:solidFill>
                <a:latin typeface="Source Code Pro"/>
              </a:rPr>
              <a:t>	{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080577"/>
                </a:solidFill>
                <a:latin typeface="Source Code Pro"/>
              </a:rPr>
              <a:t>	</a:t>
            </a:r>
            <a:r>
              <a:rPr lang="en-US" altLang="zh-CN" sz="2000" b="1" dirty="0">
                <a:solidFill>
                  <a:srgbClr val="0805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… …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080577"/>
                </a:solidFill>
                <a:latin typeface="Source Code Pro"/>
              </a:rPr>
              <a:t>	}</a:t>
            </a:r>
            <a:endParaRPr lang="zh-CN" altLang="en-US" sz="2000" b="1" dirty="0">
              <a:solidFill>
                <a:srgbClr val="080577"/>
              </a:solidFill>
              <a:latin typeface="Source Code Pr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F610BB-1366-4585-AAEB-98405F6F2A83}"/>
              </a:ext>
            </a:extLst>
          </p:cNvPr>
          <p:cNvSpPr txBox="1"/>
          <p:nvPr/>
        </p:nvSpPr>
        <p:spPr>
          <a:xfrm>
            <a:off x="5436096" y="4860652"/>
            <a:ext cx="3528392" cy="19455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tIns="108000" bIns="180000" anchor="ctr" anchorCtr="0">
            <a:spAutoFit/>
          </a:bodyPr>
          <a:lstStyle/>
          <a:p>
            <a:pPr marL="180000" lvl="1" eaLnBrk="1" hangingPunct="1">
              <a:lnSpc>
                <a:spcPct val="120000"/>
              </a:lnSpc>
              <a:buClr>
                <a:schemeClr val="folHlink"/>
              </a:buClr>
              <a:buSzPct val="60000"/>
            </a:pPr>
            <a:r>
              <a:rPr kumimoji="1"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☆注意：</a:t>
            </a:r>
            <a:endParaRPr kumimoji="1" lang="en-US" altLang="zh-CN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80000" lvl="1" eaLnBrk="1" hangingPunct="1">
              <a:lnSpc>
                <a:spcPct val="120000"/>
              </a:lnSpc>
              <a:buClr>
                <a:schemeClr val="folHlink"/>
              </a:buClr>
              <a:buSzPct val="60000"/>
            </a:pPr>
            <a:r>
              <a:rPr kumimoji="1"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一个源文件中最多只能有一个</a:t>
            </a:r>
            <a:r>
              <a:rPr kumimoji="1"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public</a:t>
            </a:r>
            <a:r>
              <a:rPr kumimoji="1"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类。其它类的个数不限，如果源文件包含一个</a:t>
            </a:r>
            <a:r>
              <a:rPr kumimoji="1"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public</a:t>
            </a:r>
            <a:r>
              <a:rPr kumimoji="1"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类，则文件名必须按该类名命名。</a:t>
            </a:r>
            <a:endParaRPr kumimoji="1"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389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525791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开发第一个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11F37C5-FBA9-4E59-B4F0-A3D8F2C156F7}"/>
              </a:ext>
            </a:extLst>
          </p:cNvPr>
          <p:cNvSpPr/>
          <p:nvPr/>
        </p:nvSpPr>
        <p:spPr>
          <a:xfrm>
            <a:off x="611560" y="980728"/>
            <a:ext cx="8208912" cy="2512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Java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程序的结构：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String[]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是字符串类型的数组；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中，类名称一般首字母大写；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dirty="0" err="1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System.out.println</a:t>
            </a:r>
            <a:r>
              <a:rPr lang="en-US" altLang="zh-CN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en-US" sz="20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将信息输出到控制台上，即打印出来。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2000" dirty="0">
              <a:solidFill>
                <a:srgbClr val="00417C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5A779554-C6FC-4259-A0B2-4121DBCB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3140968"/>
            <a:ext cx="7591425" cy="1764649"/>
          </a:xfrm>
          <a:prstGeom prst="roundRect">
            <a:avLst>
              <a:gd name="adj" fmla="val 6454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HelloWorld{	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void main(String[ 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){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("Hello  World!!!");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D4765EC4-24DC-4218-BE0B-FC27F75D2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1619" y="4391446"/>
            <a:ext cx="3396605" cy="374571"/>
          </a:xfrm>
          <a:prstGeom prst="wedgeRoundRectCallout">
            <a:avLst>
              <a:gd name="adj1" fmla="val -37679"/>
              <a:gd name="adj2" fmla="val -11606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/>
          <a:p>
            <a:pPr algn="ctr"/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打印完引号中的信息后会自动换行</a:t>
            </a: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6728367A-65EB-4D75-99FB-C57869A3B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23" y="5013176"/>
            <a:ext cx="7591425" cy="1764649"/>
          </a:xfrm>
          <a:prstGeom prst="roundRect">
            <a:avLst>
              <a:gd name="adj" fmla="val 6454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HelloWorld{	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void main(String[ 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){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("Hello  World!!!");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B2B9DA3E-464C-4FB6-9636-A6F2E510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294" y="6294789"/>
            <a:ext cx="3095922" cy="374571"/>
          </a:xfrm>
          <a:prstGeom prst="wedgeRoundRectCallout">
            <a:avLst>
              <a:gd name="adj1" fmla="val -40739"/>
              <a:gd name="adj2" fmla="val -12427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/>
          <a:p>
            <a:pPr algn="ctr"/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打印输出信息后不会自动换行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44CDE1-CADD-4042-92F1-A2587FC5E7DE}"/>
              </a:ext>
            </a:extLst>
          </p:cNvPr>
          <p:cNvGrpSpPr/>
          <p:nvPr/>
        </p:nvGrpSpPr>
        <p:grpSpPr>
          <a:xfrm>
            <a:off x="6588224" y="4221088"/>
            <a:ext cx="2232248" cy="1656184"/>
            <a:chOff x="6588224" y="4221088"/>
            <a:chExt cx="2232248" cy="1656184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61F9D3DD-CD47-4FC4-A46B-27E674295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6296" y="4581128"/>
              <a:ext cx="1584176" cy="647700"/>
            </a:xfrm>
            <a:prstGeom prst="flowChartAlternateProcess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F9900"/>
              </a:solidFill>
              <a:miter lim="800000"/>
              <a:headEnd/>
              <a:tailEnd/>
            </a:ln>
            <a:effectLst>
              <a:outerShdw dist="117088" dir="836392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r" eaLnBrk="0" hangingPunct="0"/>
              <a:r>
                <a:rPr lang="zh-CN" altLang="en-US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有何区别？</a:t>
              </a:r>
              <a:endParaRPr lang="en-US" altLang="zh-CN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DF87E093-3B53-41B5-AEEB-DDA253ADDF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4248" y="4221088"/>
              <a:ext cx="432048" cy="4067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EA3420C5-A66D-4E54-B1C9-270D9B3810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8224" y="5183811"/>
              <a:ext cx="648072" cy="6934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A8AB3D8-8D59-450F-9931-C98430AB6418}"/>
              </a:ext>
            </a:extLst>
          </p:cNvPr>
          <p:cNvSpPr/>
          <p:nvPr/>
        </p:nvSpPr>
        <p:spPr>
          <a:xfrm>
            <a:off x="1907704" y="3861048"/>
            <a:ext cx="48965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42D9F6-7167-4890-8682-8A726A1E2A90}"/>
              </a:ext>
            </a:extLst>
          </p:cNvPr>
          <p:cNvSpPr/>
          <p:nvPr/>
        </p:nvSpPr>
        <p:spPr>
          <a:xfrm>
            <a:off x="1907704" y="5712984"/>
            <a:ext cx="468000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11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525791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开发第一个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11F37C5-FBA9-4E59-B4F0-A3D8F2C156F7}"/>
              </a:ext>
            </a:extLst>
          </p:cNvPr>
          <p:cNvSpPr/>
          <p:nvPr/>
        </p:nvSpPr>
        <p:spPr>
          <a:xfrm>
            <a:off x="611560" y="980728"/>
            <a:ext cx="8208912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Java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程序的结构：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E71E2F32-06F5-45CC-8A4B-1BA650ACC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1790275"/>
            <a:ext cx="7812087" cy="501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15000"/>
              </a:lnSpc>
            </a:pP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</a:t>
            </a:r>
            <a:r>
              <a:rPr lang="en-US" altLang="zh-CN" sz="2000" dirty="0" err="1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System.out.println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System.out.print</a:t>
            </a:r>
            <a:r>
              <a:rPr lang="en-US" altLang="zh-CN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达到同样的效果？ </a:t>
            </a:r>
          </a:p>
        </p:txBody>
      </p:sp>
      <p:graphicFrame>
        <p:nvGraphicFramePr>
          <p:cNvPr id="20" name="文本占位符 36866">
            <a:extLst>
              <a:ext uri="{FF2B5EF4-FFF2-40B4-BE49-F238E27FC236}">
                <a16:creationId xmlns:a16="http://schemas.microsoft.com/office/drawing/2014/main" id="{4283DE64-EB22-404F-826B-0D69B1598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968481"/>
              </p:ext>
            </p:extLst>
          </p:nvPr>
        </p:nvGraphicFramePr>
        <p:xfrm>
          <a:off x="1582738" y="3068960"/>
          <a:ext cx="6840537" cy="1298575"/>
        </p:xfrm>
        <a:graphic>
          <a:graphicData uri="http://schemas.openxmlformats.org/drawingml/2006/table">
            <a:tbl>
              <a:tblPr/>
              <a:tblGrid>
                <a:gridCol w="143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82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20000"/>
                        </a:spcBef>
                        <a:buClr>
                          <a:schemeClr val="tx2"/>
                        </a:buClr>
                        <a:buSzTx/>
                        <a:buNone/>
                      </a:pPr>
                      <a:r>
                        <a:rPr lang="zh-CN" altLang="en-US" sz="20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转义符</a:t>
                      </a:r>
                    </a:p>
                  </a:txBody>
                  <a:tcPr marT="45676" marB="45676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20000"/>
                        </a:spcBef>
                        <a:buClr>
                          <a:schemeClr val="tx2"/>
                        </a:buClr>
                        <a:buSzTx/>
                        <a:buNone/>
                      </a:pPr>
                      <a:r>
                        <a:rPr lang="zh-CN" altLang="en-US" sz="20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  明</a:t>
                      </a:r>
                    </a:p>
                  </a:txBody>
                  <a:tcPr marT="45676" marB="45676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spcBef>
                          <a:spcPct val="20000"/>
                        </a:spcBef>
                        <a:buClr>
                          <a:schemeClr val="tx2"/>
                        </a:buClr>
                        <a:buSzTx/>
                        <a:buNone/>
                      </a:pPr>
                      <a:r>
                        <a:rPr lang="en-US" altLang="zh-CN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\n</a:t>
                      </a:r>
                    </a:p>
                  </a:txBody>
                  <a:tcPr marT="45676" marB="45676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spcBef>
                          <a:spcPct val="20000"/>
                        </a:spcBef>
                        <a:buClr>
                          <a:schemeClr val="tx2"/>
                        </a:buClr>
                        <a:buSzTx/>
                        <a:buNone/>
                      </a:pP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将光标移动到下一行的第一格 </a:t>
                      </a:r>
                    </a:p>
                  </a:txBody>
                  <a:tcPr marT="45676" marB="45676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spcBef>
                          <a:spcPct val="20000"/>
                        </a:spcBef>
                        <a:buClr>
                          <a:schemeClr val="tx2"/>
                        </a:buClr>
                        <a:buSzTx/>
                        <a:buNone/>
                      </a:pP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\t</a:t>
                      </a:r>
                    </a:p>
                  </a:txBody>
                  <a:tcPr marT="45676" marB="45676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spcBef>
                          <a:spcPct val="20000"/>
                        </a:spcBef>
                        <a:buClr>
                          <a:schemeClr val="tx2"/>
                        </a:buClr>
                        <a:buSzTx/>
                        <a:buNone/>
                      </a:pP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将光标移到下一个水平制表位置 </a:t>
                      </a:r>
                    </a:p>
                  </a:txBody>
                  <a:tcPr marT="45676" marB="45676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AutoShape 5">
            <a:extLst>
              <a:ext uri="{FF2B5EF4-FFF2-40B4-BE49-F238E27FC236}">
                <a16:creationId xmlns:a16="http://schemas.microsoft.com/office/drawing/2014/main" id="{2C8026C7-F244-42D7-ADB2-AC6AF093C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675" y="4725144"/>
            <a:ext cx="7591425" cy="1758950"/>
          </a:xfrm>
          <a:prstGeom prst="roundRect">
            <a:avLst>
              <a:gd name="adj" fmla="val 6454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HelloWorld{	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void main(String[ 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){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("Hello  World!!!</a:t>
            </a:r>
            <a:r>
              <a:rPr lang="en-US" altLang="zh-CN" b="1" dirty="0">
                <a:solidFill>
                  <a:srgbClr val="FF0000"/>
                </a:solidFill>
                <a:latin typeface="Source Code Pro"/>
                <a:ea typeface="宋体" charset="-122"/>
              </a:rPr>
              <a:t>\n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");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43C6542D-C26A-4A5C-8E85-02C9CC4E2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7417" y="6031894"/>
            <a:ext cx="3307977" cy="408623"/>
          </a:xfrm>
          <a:prstGeom prst="wedgeRoundRectCallout">
            <a:avLst>
              <a:gd name="adj1" fmla="val -7249"/>
              <a:gd name="adj2" fmla="val -13322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/>
          <a:p>
            <a:pPr algn="ctr"/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打印输出信息后将会自动换行 </a:t>
            </a:r>
          </a:p>
        </p:txBody>
      </p:sp>
      <p:pic>
        <p:nvPicPr>
          <p:cNvPr id="24" name="Picture 9" descr="问题">
            <a:extLst>
              <a:ext uri="{FF2B5EF4-FFF2-40B4-BE49-F238E27FC236}">
                <a16:creationId xmlns:a16="http://schemas.microsoft.com/office/drawing/2014/main" id="{883403FC-F4B9-4273-86FB-8D3B0EB79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628800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0" descr="分析1">
            <a:extLst>
              <a:ext uri="{FF2B5EF4-FFF2-40B4-BE49-F238E27FC236}">
                <a16:creationId xmlns:a16="http://schemas.microsoft.com/office/drawing/2014/main" id="{B11F429F-9796-4094-B4EA-20707DC1C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451993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1">
            <a:extLst>
              <a:ext uri="{FF2B5EF4-FFF2-40B4-BE49-F238E27FC236}">
                <a16:creationId xmlns:a16="http://schemas.microsoft.com/office/drawing/2014/main" id="{27C2A88D-0772-4CC7-8B5B-BB3E82FF4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2492896"/>
            <a:ext cx="78486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Blip>
                <a:blip r:embed="rId6"/>
              </a:buBlip>
            </a:pPr>
            <a:r>
              <a:rPr lang="zh-CN" altLang="en-US" sz="2000" b="1" dirty="0"/>
              <a:t>使用转义符</a:t>
            </a:r>
            <a:r>
              <a:rPr lang="en-US" altLang="zh-CN" sz="2000" b="1" dirty="0"/>
              <a:t> </a:t>
            </a:r>
          </a:p>
        </p:txBody>
      </p:sp>
      <p:pic>
        <p:nvPicPr>
          <p:cNvPr id="28" name="Picture 45" descr="示例">
            <a:extLst>
              <a:ext uri="{FF2B5EF4-FFF2-40B4-BE49-F238E27FC236}">
                <a16:creationId xmlns:a16="http://schemas.microsoft.com/office/drawing/2014/main" id="{49AC35ED-C35E-4211-93D3-BF7D0EFF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4581475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1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345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1.4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程序的注释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utoShape 3">
            <a:extLst>
              <a:ext uri="{FF2B5EF4-FFF2-40B4-BE49-F238E27FC236}">
                <a16:creationId xmlns:a16="http://schemas.microsoft.com/office/drawing/2014/main" id="{2D3C00F6-E343-42E2-97F1-0D5F92C3D19B}"/>
              </a:ext>
            </a:extLst>
          </p:cNvPr>
          <p:cNvSpPr txBox="1">
            <a:spLocks/>
          </p:cNvSpPr>
          <p:nvPr/>
        </p:nvSpPr>
        <p:spPr bwMode="auto">
          <a:xfrm>
            <a:off x="606425" y="2524398"/>
            <a:ext cx="8293100" cy="4172605"/>
          </a:xfrm>
          <a:prstGeom prst="roundRect">
            <a:avLst>
              <a:gd name="adj" fmla="val 4750"/>
            </a:avLst>
          </a:prstGeom>
          <a:gradFill rotWithShape="1">
            <a:gsLst>
              <a:gs pos="0">
                <a:srgbClr val="CC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5400000" scaled="1"/>
            <a:tileRect/>
          </a:gradFill>
          <a:ln w="9525">
            <a:solidFill>
              <a:srgbClr val="008080">
                <a:alpha val="100000"/>
              </a:srgb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8128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533400" algn="l"/>
              </a:tabLst>
            </a:pPr>
            <a:r>
              <a:rPr lang="en-US" altLang="zh-CN" sz="2000" dirty="0">
                <a:solidFill>
                  <a:srgbClr val="0000FF"/>
                </a:solidFill>
              </a:rPr>
              <a:t>/*</a:t>
            </a:r>
          </a:p>
          <a:p>
            <a:pPr algn="l" defTabSz="8128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533400" algn="l"/>
              </a:tabLst>
            </a:pPr>
            <a:r>
              <a:rPr lang="en-US" altLang="zh-CN" sz="2000" dirty="0">
                <a:solidFill>
                  <a:srgbClr val="0000FF"/>
                </a:solidFill>
              </a:rPr>
              <a:t> * HelloWorld.java</a:t>
            </a:r>
          </a:p>
          <a:p>
            <a:pPr algn="l" defTabSz="8128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533400" algn="l"/>
              </a:tabLst>
            </a:pPr>
            <a:r>
              <a:rPr lang="en-US" altLang="zh-CN" sz="2000" dirty="0">
                <a:solidFill>
                  <a:srgbClr val="0000FF"/>
                </a:solidFill>
              </a:rPr>
              <a:t> * 2019-9-4</a:t>
            </a:r>
          </a:p>
          <a:p>
            <a:pPr algn="l" defTabSz="8128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533400" algn="l"/>
              </a:tabLst>
            </a:pPr>
            <a:r>
              <a:rPr lang="en-US" altLang="zh-CN" sz="2000" dirty="0">
                <a:solidFill>
                  <a:srgbClr val="0000FF"/>
                </a:solidFill>
              </a:rPr>
              <a:t> * </a:t>
            </a:r>
            <a:r>
              <a:rPr lang="zh-CN" altLang="en-US" sz="2000" dirty="0">
                <a:solidFill>
                  <a:srgbClr val="0000FF"/>
                </a:solidFill>
              </a:rPr>
              <a:t>第一个</a:t>
            </a:r>
            <a:r>
              <a:rPr lang="en-US" altLang="zh-CN" sz="2000" dirty="0">
                <a:solidFill>
                  <a:srgbClr val="0000FF"/>
                </a:solidFill>
              </a:rPr>
              <a:t>Java</a:t>
            </a:r>
            <a:r>
              <a:rPr lang="zh-CN" altLang="en-US" sz="2000" dirty="0">
                <a:solidFill>
                  <a:srgbClr val="0000FF"/>
                </a:solidFill>
              </a:rPr>
              <a:t>程序</a:t>
            </a:r>
          </a:p>
          <a:p>
            <a:pPr algn="l" defTabSz="8128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533400" algn="l"/>
              </a:tabLst>
            </a:pPr>
            <a:r>
              <a:rPr lang="zh-CN" altLang="en-US" sz="2000" dirty="0">
                <a:solidFill>
                  <a:srgbClr val="0000FF"/>
                </a:solidFill>
              </a:rPr>
              <a:t> *</a:t>
            </a:r>
            <a:r>
              <a:rPr lang="en-US" altLang="zh-CN" sz="2000" dirty="0">
                <a:solidFill>
                  <a:srgbClr val="0000FF"/>
                </a:solidFill>
              </a:rPr>
              <a:t>/</a:t>
            </a:r>
          </a:p>
          <a:p>
            <a:pPr algn="l" defTabSz="812800" eaLnBrk="1" fontAlgn="b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533400" algn="l"/>
              </a:tabLst>
            </a:pPr>
            <a:endParaRPr lang="en-US" altLang="zh-CN" sz="2000" dirty="0">
              <a:solidFill>
                <a:srgbClr val="0000FF"/>
              </a:solidFill>
            </a:endParaRPr>
          </a:p>
          <a:p>
            <a:pPr algn="l" defTabSz="812800" eaLnBrk="1" fontAlgn="b" hangingPunct="1">
              <a:lnSpc>
                <a:spcPts val="24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533400" algn="l"/>
              </a:tabLst>
            </a:pP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HelloWorld{</a:t>
            </a:r>
          </a:p>
          <a:p>
            <a:pPr algn="l" defTabSz="812800" eaLnBrk="1" fontAlgn="b" hangingPunct="1">
              <a:lnSpc>
                <a:spcPts val="24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533400" algn="l"/>
              </a:tabLst>
            </a:pP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void main(String[ ] </a:t>
            </a:r>
            <a:r>
              <a:rPr lang="en-US" altLang="zh-CN" sz="1800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){</a:t>
            </a:r>
          </a:p>
          <a:p>
            <a:pPr algn="l" defTabSz="812800" eaLnBrk="1" fontAlgn="b" hangingPunct="1">
              <a:lnSpc>
                <a:spcPts val="24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533400" algn="l"/>
              </a:tabLst>
            </a:pP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sz="1800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("Hello  World!!!");</a:t>
            </a:r>
          </a:p>
          <a:p>
            <a:pPr algn="l" defTabSz="812800" eaLnBrk="1" fontAlgn="b" hangingPunct="1">
              <a:lnSpc>
                <a:spcPts val="24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533400" algn="l"/>
              </a:tabLst>
            </a:pP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algn="l" defTabSz="812800" eaLnBrk="1" fontAlgn="b" hangingPunct="1">
              <a:lnSpc>
                <a:spcPts val="24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533400" algn="l"/>
              </a:tabLst>
            </a:pP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CD239F97-8637-41A7-88C3-BD18727E7762}"/>
              </a:ext>
            </a:extLst>
          </p:cNvPr>
          <p:cNvGrpSpPr>
            <a:grpSpLocks/>
          </p:cNvGrpSpPr>
          <p:nvPr/>
        </p:nvGrpSpPr>
        <p:grpSpPr bwMode="auto">
          <a:xfrm>
            <a:off x="3203575" y="2973660"/>
            <a:ext cx="2378075" cy="247650"/>
            <a:chOff x="2154" y="1236"/>
            <a:chExt cx="1498" cy="156"/>
          </a:xfrm>
        </p:grpSpPr>
        <p:sp>
          <p:nvSpPr>
            <p:cNvPr id="21" name="Text Box 5">
              <a:extLst>
                <a:ext uri="{FF2B5EF4-FFF2-40B4-BE49-F238E27FC236}">
                  <a16:creationId xmlns:a16="http://schemas.microsoft.com/office/drawing/2014/main" id="{308F9D66-A476-4FD6-A38D-E63666D9EA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1236"/>
              <a:ext cx="1316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None/>
              </a:pPr>
              <a:r>
                <a:rPr lang="zh-CN" altLang="en-US" b="1"/>
                <a:t>文件的名称</a:t>
              </a:r>
            </a:p>
          </p:txBody>
        </p:sp>
        <p:sp>
          <p:nvSpPr>
            <p:cNvPr id="29" name="AutoShape 6">
              <a:extLst>
                <a:ext uri="{FF2B5EF4-FFF2-40B4-BE49-F238E27FC236}">
                  <a16:creationId xmlns:a16="http://schemas.microsoft.com/office/drawing/2014/main" id="{8F6252ED-AF1C-4734-B8AC-5BFA711F0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1253"/>
              <a:ext cx="362" cy="136"/>
            </a:xfrm>
            <a:prstGeom prst="leftArrow">
              <a:avLst>
                <a:gd name="adj1" fmla="val 50000"/>
                <a:gd name="adj2" fmla="val 66507"/>
              </a:avLst>
            </a:prstGeom>
            <a:gradFill rotWithShape="1">
              <a:gsLst>
                <a:gs pos="0">
                  <a:srgbClr val="B563CF"/>
                </a:gs>
                <a:gs pos="100000">
                  <a:srgbClr val="FFFFFF"/>
                </a:gs>
              </a:gsLst>
              <a:lin ang="5400000" scaled="1"/>
            </a:gradFill>
            <a:ln w="6350">
              <a:solidFill>
                <a:srgbClr val="800080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id="{EB5743DA-D34B-45AB-8E62-C7D5464B7FF5}"/>
              </a:ext>
            </a:extLst>
          </p:cNvPr>
          <p:cNvGrpSpPr>
            <a:grpSpLocks/>
          </p:cNvGrpSpPr>
          <p:nvPr/>
        </p:nvGrpSpPr>
        <p:grpSpPr bwMode="auto">
          <a:xfrm>
            <a:off x="3203575" y="3334023"/>
            <a:ext cx="2378075" cy="247650"/>
            <a:chOff x="2154" y="1236"/>
            <a:chExt cx="1498" cy="156"/>
          </a:xfrm>
        </p:grpSpPr>
        <p:sp>
          <p:nvSpPr>
            <p:cNvPr id="31" name="Text Box 8">
              <a:extLst>
                <a:ext uri="{FF2B5EF4-FFF2-40B4-BE49-F238E27FC236}">
                  <a16:creationId xmlns:a16="http://schemas.microsoft.com/office/drawing/2014/main" id="{9BC066D9-378F-4F01-8EE9-92771BDA6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1236"/>
              <a:ext cx="1316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None/>
              </a:pPr>
              <a:r>
                <a:rPr lang="zh-CN" altLang="en-US" b="1"/>
                <a:t>日期</a:t>
              </a:r>
            </a:p>
          </p:txBody>
        </p:sp>
        <p:sp>
          <p:nvSpPr>
            <p:cNvPr id="32" name="AutoShape 9">
              <a:extLst>
                <a:ext uri="{FF2B5EF4-FFF2-40B4-BE49-F238E27FC236}">
                  <a16:creationId xmlns:a16="http://schemas.microsoft.com/office/drawing/2014/main" id="{17648055-4106-4119-9747-F265DE37C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1253"/>
              <a:ext cx="362" cy="136"/>
            </a:xfrm>
            <a:prstGeom prst="leftArrow">
              <a:avLst>
                <a:gd name="adj1" fmla="val 50000"/>
                <a:gd name="adj2" fmla="val 66507"/>
              </a:avLst>
            </a:prstGeom>
            <a:gradFill rotWithShape="1">
              <a:gsLst>
                <a:gs pos="0">
                  <a:srgbClr val="B563CF"/>
                </a:gs>
                <a:gs pos="100000">
                  <a:srgbClr val="FFFFFF"/>
                </a:gs>
              </a:gsLst>
              <a:lin ang="5400000" scaled="1"/>
            </a:gradFill>
            <a:ln w="6350">
              <a:solidFill>
                <a:srgbClr val="800080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DFA014E3-8753-41BF-A111-6AE2E3A61EE9}"/>
              </a:ext>
            </a:extLst>
          </p:cNvPr>
          <p:cNvGrpSpPr>
            <a:grpSpLocks/>
          </p:cNvGrpSpPr>
          <p:nvPr/>
        </p:nvGrpSpPr>
        <p:grpSpPr bwMode="auto">
          <a:xfrm>
            <a:off x="3203575" y="3694385"/>
            <a:ext cx="2378075" cy="247650"/>
            <a:chOff x="2154" y="1236"/>
            <a:chExt cx="1498" cy="156"/>
          </a:xfrm>
        </p:grpSpPr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F19DCA7B-392C-4082-B4C3-174B0ECBD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1236"/>
              <a:ext cx="1316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None/>
              </a:pPr>
              <a:r>
                <a:rPr lang="zh-CN" altLang="en-US" b="1"/>
                <a:t>功能说明</a:t>
              </a:r>
            </a:p>
          </p:txBody>
        </p:sp>
        <p:sp>
          <p:nvSpPr>
            <p:cNvPr id="35" name="AutoShape 12">
              <a:extLst>
                <a:ext uri="{FF2B5EF4-FFF2-40B4-BE49-F238E27FC236}">
                  <a16:creationId xmlns:a16="http://schemas.microsoft.com/office/drawing/2014/main" id="{106C9D37-97F3-43A4-938B-4F17E7738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1253"/>
              <a:ext cx="362" cy="136"/>
            </a:xfrm>
            <a:prstGeom prst="leftArrow">
              <a:avLst>
                <a:gd name="adj1" fmla="val 50000"/>
                <a:gd name="adj2" fmla="val 66507"/>
              </a:avLst>
            </a:prstGeom>
            <a:gradFill rotWithShape="1">
              <a:gsLst>
                <a:gs pos="0">
                  <a:srgbClr val="B563CF"/>
                </a:gs>
                <a:gs pos="100000">
                  <a:srgbClr val="FFFFFF"/>
                </a:gs>
              </a:gsLst>
              <a:lin ang="5400000" scaled="1"/>
            </a:gradFill>
            <a:ln w="6350">
              <a:solidFill>
                <a:srgbClr val="800080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AutoShape 13">
            <a:extLst>
              <a:ext uri="{FF2B5EF4-FFF2-40B4-BE49-F238E27FC236}">
                <a16:creationId xmlns:a16="http://schemas.microsoft.com/office/drawing/2014/main" id="{1E09939A-28AB-415B-8A27-C9AB000A9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2060848"/>
            <a:ext cx="2952750" cy="715089"/>
          </a:xfrm>
          <a:prstGeom prst="wedgeRoundRectCallout">
            <a:avLst>
              <a:gd name="adj1" fmla="val -70324"/>
              <a:gd name="adj2" fmla="val 5982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多行注释以“</a:t>
            </a:r>
            <a:r>
              <a:rPr lang="en-US" altLang="zh-CN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/*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开头，以“</a:t>
            </a:r>
            <a:r>
              <a:rPr lang="zh-CN" altLang="en-US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*</a:t>
            </a:r>
            <a:r>
              <a:rPr lang="en-US" altLang="zh-CN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结尾</a:t>
            </a:r>
          </a:p>
        </p:txBody>
      </p:sp>
      <p:pic>
        <p:nvPicPr>
          <p:cNvPr id="37" name="Picture 16" descr="语法">
            <a:extLst>
              <a:ext uri="{FF2B5EF4-FFF2-40B4-BE49-F238E27FC236}">
                <a16:creationId xmlns:a16="http://schemas.microsoft.com/office/drawing/2014/main" id="{D8FD3A7C-47D7-49B8-A89F-DEB6EF26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23196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AutoShape 17">
            <a:extLst>
              <a:ext uri="{FF2B5EF4-FFF2-40B4-BE49-F238E27FC236}">
                <a16:creationId xmlns:a16="http://schemas.microsoft.com/office/drawing/2014/main" id="{C4E6964E-5153-4E11-8F6D-A7507DE4E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4126185"/>
            <a:ext cx="3313112" cy="715089"/>
          </a:xfrm>
          <a:prstGeom prst="wedgeRoundRectCallout">
            <a:avLst>
              <a:gd name="adj1" fmla="val -142259"/>
              <a:gd name="adj2" fmla="val -7740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zh-CN" altLang="en-US" b="1" dirty="0"/>
              <a:t>为了美观，多行注释的每一行开头可写一个或多个 “</a:t>
            </a:r>
            <a:r>
              <a:rPr lang="zh-CN" altLang="en-US" b="1" dirty="0">
                <a:solidFill>
                  <a:srgbClr val="C00000"/>
                </a:solidFill>
              </a:rPr>
              <a:t>*</a:t>
            </a:r>
            <a:r>
              <a:rPr lang="zh-CN" altLang="en-US" b="1" dirty="0"/>
              <a:t>”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126EA3D-4514-44B3-B896-045EA6C347E2}"/>
              </a:ext>
            </a:extLst>
          </p:cNvPr>
          <p:cNvSpPr/>
          <p:nvPr/>
        </p:nvSpPr>
        <p:spPr>
          <a:xfrm>
            <a:off x="611560" y="980728"/>
            <a:ext cx="8208912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多行注释：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345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1.4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程序的注释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11F37C5-FBA9-4E59-B4F0-A3D8F2C156F7}"/>
              </a:ext>
            </a:extLst>
          </p:cNvPr>
          <p:cNvSpPr/>
          <p:nvPr/>
        </p:nvSpPr>
        <p:spPr>
          <a:xfrm>
            <a:off x="611560" y="980728"/>
            <a:ext cx="8208912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单行注释：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F7EF754E-664F-408B-AF6A-55275409FCD4}"/>
              </a:ext>
            </a:extLst>
          </p:cNvPr>
          <p:cNvSpPr txBox="1">
            <a:spLocks/>
          </p:cNvSpPr>
          <p:nvPr/>
        </p:nvSpPr>
        <p:spPr bwMode="auto">
          <a:xfrm>
            <a:off x="393700" y="2692251"/>
            <a:ext cx="8572500" cy="2896193"/>
          </a:xfrm>
          <a:prstGeom prst="roundRect">
            <a:avLst>
              <a:gd name="adj" fmla="val 6778"/>
            </a:avLst>
          </a:prstGeom>
          <a:gradFill rotWithShape="1">
            <a:gsLst>
              <a:gs pos="0">
                <a:srgbClr val="CC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5400000" scaled="1"/>
            <a:tileRect/>
          </a:gradFill>
          <a:ln w="9525">
            <a:solidFill>
              <a:srgbClr val="008080">
                <a:alpha val="100000"/>
              </a:srgb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33400" eaLnBrk="1" fontAlgn="b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HelloWorld{</a:t>
            </a:r>
          </a:p>
          <a:p>
            <a:pPr algn="l" defTabSz="533400" eaLnBrk="1" fontAlgn="b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void main(String[ ] </a:t>
            </a:r>
            <a:r>
              <a:rPr lang="en-US" altLang="zh-CN" sz="1800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){</a:t>
            </a:r>
          </a:p>
          <a:p>
            <a:pPr algn="l" defTabSz="533400" eaLnBrk="1" fontAlgn="b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		//</a:t>
            </a:r>
            <a:r>
              <a:rPr lang="zh-CN" altLang="en-US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输出消息到控制台</a:t>
            </a:r>
          </a:p>
          <a:p>
            <a:pPr algn="l" defTabSz="533400" eaLnBrk="1" fontAlgn="b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sz="1800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("Hello  World!!!");</a:t>
            </a:r>
          </a:p>
          <a:p>
            <a:pPr algn="l" defTabSz="533400" eaLnBrk="1" fontAlgn="b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algn="l" defTabSz="533400" eaLnBrk="1" fontAlgn="b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B22C04FD-34A9-468B-AAEF-832A4604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2430165"/>
            <a:ext cx="2349500" cy="715089"/>
          </a:xfrm>
          <a:prstGeom prst="wedgeRoundRectCallout">
            <a:avLst>
              <a:gd name="adj1" fmla="val -107139"/>
              <a:gd name="adj2" fmla="val 14547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/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单行注释以 </a:t>
            </a:r>
            <a:r>
              <a:rPr lang="en-US" altLang="zh-CN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//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开始，以行末结束</a:t>
            </a:r>
          </a:p>
        </p:txBody>
      </p:sp>
      <p:pic>
        <p:nvPicPr>
          <p:cNvPr id="11" name="Picture 7" descr="语法">
            <a:extLst>
              <a:ext uri="{FF2B5EF4-FFF2-40B4-BE49-F238E27FC236}">
                <a16:creationId xmlns:a16="http://schemas.microsoft.com/office/drawing/2014/main" id="{916373E3-6977-4207-A8E9-B858AEAEB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71501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2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345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1.4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程序的注释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4" descr="示例">
            <a:extLst>
              <a:ext uri="{FF2B5EF4-FFF2-40B4-BE49-F238E27FC236}">
                <a16:creationId xmlns:a16="http://schemas.microsoft.com/office/drawing/2014/main" id="{0AB0ECD4-9E19-4C47-AB7C-7F7F57B1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55" y="1484785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444604D3-0201-4C4C-AAED-1122B9F13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7179" y="1484784"/>
            <a:ext cx="6362866" cy="4021972"/>
          </a:xfrm>
          <a:prstGeom prst="roundRect">
            <a:avLst>
              <a:gd name="adj" fmla="val 8213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class Example_1 {   //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主类</a:t>
            </a:r>
          </a:p>
          <a:p>
            <a:pPr>
              <a:lnSpc>
                <a:spcPts val="2800"/>
              </a:lnSpc>
            </a:pP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   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public static void main(String[]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) {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//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定义两个变量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x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和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y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int x, y=0; 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//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把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1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至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4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平方值累加到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y 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for(x=1; x&lt;5; x++) y+=x*x; 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//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输出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y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值</a:t>
            </a:r>
            <a:endParaRPr lang="en-US" altLang="zh-CN" dirty="0">
              <a:solidFill>
                <a:srgbClr val="080577"/>
              </a:solidFill>
              <a:latin typeface="Source Code Pro"/>
            </a:endParaRP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("y="+y); 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}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779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233589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本讲目标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81275E1-3C8F-4D40-80EC-E15F81EEF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40768"/>
            <a:ext cx="8229600" cy="3069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1" hangingPunct="1">
              <a:lnSpc>
                <a:spcPct val="200000"/>
              </a:lnSpc>
              <a:buClr>
                <a:schemeClr val="tx2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28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的基本概念</a:t>
            </a:r>
            <a:endParaRPr lang="en-US" altLang="zh-CN" sz="28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eaLnBrk="1" hangingPunct="1">
              <a:lnSpc>
                <a:spcPct val="200000"/>
              </a:lnSpc>
              <a:buClr>
                <a:schemeClr val="tx2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会用记事本开发简单</a:t>
            </a:r>
            <a:r>
              <a:rPr lang="en-US" altLang="zh-CN" sz="28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eaLnBrk="1" hangingPunct="1">
              <a:lnSpc>
                <a:spcPct val="200000"/>
              </a:lnSpc>
              <a:buClr>
                <a:schemeClr val="tx2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会使用输出语句在控制台输出信息</a:t>
            </a:r>
            <a:endParaRPr lang="en-US" altLang="zh-CN" sz="28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eaLnBrk="1" hangingPunct="1">
              <a:lnSpc>
                <a:spcPct val="200000"/>
              </a:lnSpc>
              <a:buClr>
                <a:schemeClr val="tx2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r>
              <a:rPr lang="en-US" altLang="zh-CN" sz="28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</a:p>
        </p:txBody>
      </p:sp>
    </p:spTree>
    <p:extLst>
      <p:ext uri="{BB962C8B-B14F-4D97-AF65-F5344CB8AC3E}">
        <p14:creationId xmlns:p14="http://schemas.microsoft.com/office/powerpoint/2010/main" val="299045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43345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1.4 Java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程序的注释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4" descr="示例">
            <a:extLst>
              <a:ext uri="{FF2B5EF4-FFF2-40B4-BE49-F238E27FC236}">
                <a16:creationId xmlns:a16="http://schemas.microsoft.com/office/drawing/2014/main" id="{0AB0ECD4-9E19-4C47-AB7C-7F7F57B1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55" y="1484785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444604D3-0201-4C4C-AAED-1122B9F13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7179" y="1484784"/>
            <a:ext cx="6362866" cy="4388996"/>
          </a:xfrm>
          <a:prstGeom prst="roundRect">
            <a:avLst>
              <a:gd name="adj" fmla="val 8213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class Example_2 {   //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定义含有主方法的类</a:t>
            </a:r>
          </a:p>
          <a:p>
            <a:pPr>
              <a:lnSpc>
                <a:spcPts val="2800"/>
              </a:lnSpc>
            </a:pP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    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public static void main(String[]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) {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 //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定义变量和初始化</a:t>
            </a:r>
            <a:endParaRPr lang="en-US" altLang="zh-CN" dirty="0">
              <a:solidFill>
                <a:srgbClr val="080577"/>
              </a:solidFill>
              <a:latin typeface="Source Code Pro"/>
            </a:endParaRP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 int x=1, y=1; 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 //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累加计算，第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1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次累加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2*2  </a:t>
            </a:r>
            <a:endParaRPr lang="zh-CN" altLang="en-US" dirty="0">
              <a:solidFill>
                <a:srgbClr val="080577"/>
              </a:solidFill>
              <a:latin typeface="Source Code Pro"/>
            </a:endParaRPr>
          </a:p>
          <a:p>
            <a:pPr>
              <a:lnSpc>
                <a:spcPts val="2800"/>
              </a:lnSpc>
            </a:pP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        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while(x++&lt;5) 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     y+=x*x; 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 //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输出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y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的值：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y=55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   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("y="+y); 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    }  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56122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20313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课堂练习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07DE70FB-5F98-4CF8-824D-E1A3C9F7C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8446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、从控制台打印输出你的姓名和年龄</a:t>
            </a:r>
          </a:p>
          <a:p>
            <a:pPr lvl="1" algn="l" eaLnBrk="1" hangingPunct="1">
              <a:buFontTx/>
              <a:buChar char="–"/>
            </a:pPr>
            <a:endParaRPr lang="zh-CN" altLang="en-US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buFontTx/>
              <a:buChar char="–"/>
            </a:pPr>
            <a:endParaRPr lang="zh-CN" altLang="en-US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buFontTx/>
              <a:buChar char="–"/>
            </a:pPr>
            <a:endParaRPr lang="zh-CN" altLang="en-US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buFontTx/>
              <a:buChar char="–"/>
            </a:pPr>
            <a:endParaRPr lang="zh-CN" altLang="en-US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buFontTx/>
              <a:buChar char="–"/>
            </a:pPr>
            <a:endParaRPr lang="zh-CN" altLang="en-US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、从控制台打印输出“张三        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18”</a:t>
            </a:r>
            <a:endParaRPr lang="zh-CN" altLang="en-US" sz="2400" dirty="0">
              <a:solidFill>
                <a:srgbClr val="004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C2AE475B-100B-4FD0-8A93-F964634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2513013"/>
            <a:ext cx="6169025" cy="771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80577"/>
                </a:solidFill>
                <a:latin typeface="Source Code Pro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("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张三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");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80577"/>
                </a:solidFill>
                <a:latin typeface="Source Code Pro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("18");</a:t>
            </a: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84670834-274F-4981-8477-E9D0E31E5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3500438"/>
            <a:ext cx="6169025" cy="771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80577"/>
                </a:solidFill>
                <a:latin typeface="Source Code Pro"/>
              </a:rPr>
              <a:t>System.out.print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("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张三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\n");</a:t>
            </a: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80577"/>
                </a:solidFill>
                <a:latin typeface="Source Code Pro"/>
              </a:rPr>
              <a:t>System.out.print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("18");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A845EDF-6646-4D48-8CD4-C8AFD403B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169" y="2806700"/>
            <a:ext cx="3570287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println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：输出信息并执行换行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B3A2D83D-B09B-44A8-985D-FE7336BC7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546" y="3716338"/>
            <a:ext cx="3917950" cy="709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print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：输出信息，但不执行换行</a:t>
            </a:r>
          </a:p>
          <a:p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\n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：换行符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E83DDA29-CF70-41E7-B747-3CF85BDE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5300663"/>
            <a:ext cx="6183312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80577"/>
                </a:solidFill>
                <a:latin typeface="Source Code Pro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(</a:t>
            </a:r>
            <a:r>
              <a:rPr lang="zh-CN" altLang="zh-CN" dirty="0">
                <a:solidFill>
                  <a:srgbClr val="080577"/>
                </a:solidFill>
                <a:latin typeface="Source Code Pro"/>
              </a:rPr>
              <a:t>"</a:t>
            </a:r>
            <a:r>
              <a:rPr lang="zh-CN" altLang="en-US" dirty="0">
                <a:solidFill>
                  <a:srgbClr val="080577"/>
                </a:solidFill>
                <a:latin typeface="Source Code Pro"/>
              </a:rPr>
              <a:t>张三</a:t>
            </a:r>
            <a:r>
              <a:rPr lang="en-US" altLang="zh-CN" dirty="0">
                <a:solidFill>
                  <a:srgbClr val="080577"/>
                </a:solidFill>
                <a:latin typeface="Source Code Pro"/>
              </a:rPr>
              <a:t>\t18");</a:t>
            </a:r>
          </a:p>
        </p:txBody>
      </p:sp>
      <p:sp>
        <p:nvSpPr>
          <p:cNvPr id="15" name="AutoShape 9">
            <a:extLst>
              <a:ext uri="{FF2B5EF4-FFF2-40B4-BE49-F238E27FC236}">
                <a16:creationId xmlns:a16="http://schemas.microsoft.com/office/drawing/2014/main" id="{E372F40B-4300-4928-BF42-AA5EAA1A3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5661025"/>
            <a:ext cx="1541463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\t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：制表位</a:t>
            </a:r>
          </a:p>
        </p:txBody>
      </p:sp>
      <p:pic>
        <p:nvPicPr>
          <p:cNvPr id="16" name="Picture 14" descr="现场编程">
            <a:extLst>
              <a:ext uri="{FF2B5EF4-FFF2-40B4-BE49-F238E27FC236}">
                <a16:creationId xmlns:a16="http://schemas.microsoft.com/office/drawing/2014/main" id="{133C01A0-35C2-43B8-A4E5-D6A8DF50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52513"/>
            <a:ext cx="104775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28712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1.5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常见错误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9E9CCE27-195B-4D89-A543-47CABA59A1F4}"/>
              </a:ext>
            </a:extLst>
          </p:cNvPr>
          <p:cNvSpPr/>
          <p:nvPr/>
        </p:nvSpPr>
        <p:spPr>
          <a:xfrm>
            <a:off x="2123728" y="1200298"/>
            <a:ext cx="5163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417C"/>
                </a:solidFill>
              </a:rPr>
              <a:t>如何将两个变量</a:t>
            </a:r>
            <a:r>
              <a:rPr lang="en-US" altLang="zh-CN" sz="2400" b="1" dirty="0">
                <a:solidFill>
                  <a:srgbClr val="00417C"/>
                </a:solidFill>
              </a:rPr>
              <a:t>a</a:t>
            </a:r>
            <a:r>
              <a:rPr lang="zh-CN" altLang="en-US" sz="2400" b="1" dirty="0">
                <a:solidFill>
                  <a:srgbClr val="00417C"/>
                </a:solidFill>
              </a:rPr>
              <a:t>，</a:t>
            </a:r>
            <a:r>
              <a:rPr lang="en-US" altLang="zh-CN" sz="2400" b="1" dirty="0">
                <a:solidFill>
                  <a:srgbClr val="00417C"/>
                </a:solidFill>
              </a:rPr>
              <a:t>b</a:t>
            </a:r>
            <a:r>
              <a:rPr lang="zh-CN" altLang="en-US" sz="2400" b="1" dirty="0">
                <a:solidFill>
                  <a:srgbClr val="00417C"/>
                </a:solidFill>
              </a:rPr>
              <a:t>中的值互换？</a:t>
            </a:r>
            <a:endParaRPr lang="en-US" altLang="zh-CN" sz="2400" b="1" dirty="0">
              <a:solidFill>
                <a:srgbClr val="00417C"/>
              </a:solidFill>
            </a:endParaRPr>
          </a:p>
        </p:txBody>
      </p:sp>
      <p:sp>
        <p:nvSpPr>
          <p:cNvPr id="19" name="AutoShape 12">
            <a:extLst>
              <a:ext uri="{FF2B5EF4-FFF2-40B4-BE49-F238E27FC236}">
                <a16:creationId xmlns:a16="http://schemas.microsoft.com/office/drawing/2014/main" id="{E3929550-A4EE-4CCF-A2A6-398F382DE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042893"/>
            <a:ext cx="7632700" cy="4599879"/>
          </a:xfrm>
          <a:prstGeom prst="roundRect">
            <a:avLst>
              <a:gd name="adj" fmla="val 974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test1{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public static void main(String[]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){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int a = 10;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int b = 20;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int temp;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temp = a;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a = b;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b = temp;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("a=" + a);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("b=" + b);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}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2" name="Picture 14" descr="现场编程">
            <a:extLst>
              <a:ext uri="{FF2B5EF4-FFF2-40B4-BE49-F238E27FC236}">
                <a16:creationId xmlns:a16="http://schemas.microsoft.com/office/drawing/2014/main" id="{372BC396-CDA4-4129-A81B-AFE765C9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52513"/>
            <a:ext cx="104775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思想气泡: 云 16">
            <a:extLst>
              <a:ext uri="{FF2B5EF4-FFF2-40B4-BE49-F238E27FC236}">
                <a16:creationId xmlns:a16="http://schemas.microsoft.com/office/drawing/2014/main" id="{E7638A1A-E72C-4CFA-BB2F-8D59BA0A3223}"/>
              </a:ext>
            </a:extLst>
          </p:cNvPr>
          <p:cNvSpPr/>
          <p:nvPr/>
        </p:nvSpPr>
        <p:spPr>
          <a:xfrm>
            <a:off x="6003784" y="4005064"/>
            <a:ext cx="3096344" cy="1116870"/>
          </a:xfrm>
          <a:prstGeom prst="cloudCallout">
            <a:avLst>
              <a:gd name="adj1" fmla="val -77734"/>
              <a:gd name="adj2" fmla="val -632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能否不用临时变量？</a:t>
            </a:r>
          </a:p>
        </p:txBody>
      </p:sp>
    </p:spTree>
    <p:extLst>
      <p:ext uri="{BB962C8B-B14F-4D97-AF65-F5344CB8AC3E}">
        <p14:creationId xmlns:p14="http://schemas.microsoft.com/office/powerpoint/2010/main" val="82233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28712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1.5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常见错误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9E9CCE27-195B-4D89-A543-47CABA59A1F4}"/>
              </a:ext>
            </a:extLst>
          </p:cNvPr>
          <p:cNvSpPr/>
          <p:nvPr/>
        </p:nvSpPr>
        <p:spPr>
          <a:xfrm>
            <a:off x="2123728" y="1200298"/>
            <a:ext cx="5163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417C"/>
                </a:solidFill>
              </a:rPr>
              <a:t>如何将两个变量</a:t>
            </a:r>
            <a:r>
              <a:rPr lang="en-US" altLang="zh-CN" sz="2400" b="1" dirty="0">
                <a:solidFill>
                  <a:srgbClr val="00417C"/>
                </a:solidFill>
              </a:rPr>
              <a:t>a</a:t>
            </a:r>
            <a:r>
              <a:rPr lang="zh-CN" altLang="en-US" sz="2400" b="1" dirty="0">
                <a:solidFill>
                  <a:srgbClr val="00417C"/>
                </a:solidFill>
              </a:rPr>
              <a:t>，</a:t>
            </a:r>
            <a:r>
              <a:rPr lang="en-US" altLang="zh-CN" sz="2400" b="1" dirty="0">
                <a:solidFill>
                  <a:srgbClr val="00417C"/>
                </a:solidFill>
              </a:rPr>
              <a:t>b</a:t>
            </a:r>
            <a:r>
              <a:rPr lang="zh-CN" altLang="en-US" sz="2400" b="1" dirty="0">
                <a:solidFill>
                  <a:srgbClr val="00417C"/>
                </a:solidFill>
              </a:rPr>
              <a:t>中的值互换？</a:t>
            </a:r>
            <a:endParaRPr lang="en-US" altLang="zh-CN" sz="2400" b="1" dirty="0">
              <a:solidFill>
                <a:srgbClr val="00417C"/>
              </a:solidFill>
            </a:endParaRPr>
          </a:p>
        </p:txBody>
      </p:sp>
      <p:sp>
        <p:nvSpPr>
          <p:cNvPr id="19" name="AutoShape 12">
            <a:extLst>
              <a:ext uri="{FF2B5EF4-FFF2-40B4-BE49-F238E27FC236}">
                <a16:creationId xmlns:a16="http://schemas.microsoft.com/office/drawing/2014/main" id="{E3929550-A4EE-4CCF-A2A6-398F382DE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042893"/>
            <a:ext cx="7632700" cy="4215629"/>
          </a:xfrm>
          <a:prstGeom prst="roundRect">
            <a:avLst>
              <a:gd name="adj" fmla="val 974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test1{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public static void main(String[]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){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int a = 10;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int b = 20;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a = a + b;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b = a - b;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a = a - b;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("a=" + a);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   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("b=" + b);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   } </a:t>
            </a:r>
          </a:p>
          <a:p>
            <a:pPr fontAlgn="b">
              <a:lnSpc>
                <a:spcPts val="24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2" name="Picture 14" descr="现场编程">
            <a:extLst>
              <a:ext uri="{FF2B5EF4-FFF2-40B4-BE49-F238E27FC236}">
                <a16:creationId xmlns:a16="http://schemas.microsoft.com/office/drawing/2014/main" id="{372BC396-CDA4-4129-A81B-AFE765C9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52513"/>
            <a:ext cx="104775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41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28712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1.5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常见错误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13">
            <a:extLst>
              <a:ext uri="{FF2B5EF4-FFF2-40B4-BE49-F238E27FC236}">
                <a16:creationId xmlns:a16="http://schemas.microsoft.com/office/drawing/2014/main" id="{B733C071-8076-4238-8EA1-6946D2D83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925564"/>
            <a:ext cx="7912100" cy="2448240"/>
          </a:xfrm>
          <a:prstGeom prst="roundRect">
            <a:avLst>
              <a:gd name="adj" fmla="val 974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helloWorld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 { 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void  main (String[ 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){  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</a:t>
            </a:r>
            <a:r>
              <a:rPr lang="zh-CN" altLang="en-US" dirty="0">
                <a:solidFill>
                  <a:srgbClr val="080577"/>
                </a:solidFill>
                <a:latin typeface="Source Code Pro"/>
                <a:ea typeface="宋体" charset="-122"/>
              </a:rPr>
              <a:t>我的第一个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Eclipse</a:t>
            </a:r>
            <a:r>
              <a:rPr lang="zh-CN" altLang="en-US" dirty="0">
                <a:solidFill>
                  <a:srgbClr val="080577"/>
                </a:solidFill>
                <a:latin typeface="Source Code Pro"/>
                <a:ea typeface="宋体" charset="-122"/>
              </a:rPr>
              <a:t>小程序！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");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  <a:endParaRPr lang="zh-CN" altLang="en-US" dirty="0">
              <a:solidFill>
                <a:srgbClr val="080577"/>
              </a:solidFill>
              <a:latin typeface="Source Code Pro"/>
              <a:ea typeface="宋体" charset="-122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3A35C49-98F3-4293-A495-05EB3D04D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5732487"/>
            <a:ext cx="5976938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public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修饰的类的名称必须与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文件同名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!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08C9562-883F-448B-8725-22D549B0B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936" y="2997200"/>
            <a:ext cx="1368000" cy="431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57264057-593E-4CC5-B10F-AF90AF86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2708920"/>
            <a:ext cx="1511300" cy="408623"/>
          </a:xfrm>
          <a:prstGeom prst="wedgeRoundRectCallout">
            <a:avLst>
              <a:gd name="adj1" fmla="val -80278"/>
              <a:gd name="adj2" fmla="val 58287"/>
              <a:gd name="adj3" fmla="val 16667"/>
            </a:avLst>
          </a:prstGeom>
          <a:gradFill rotWithShape="1">
            <a:gsLst>
              <a:gs pos="0">
                <a:srgbClr val="FF3300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/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代码错误</a:t>
            </a:r>
          </a:p>
        </p:txBody>
      </p:sp>
      <p:pic>
        <p:nvPicPr>
          <p:cNvPr id="13" name="Picture 10" descr="代码改错">
            <a:extLst>
              <a:ext uri="{FF2B5EF4-FFF2-40B4-BE49-F238E27FC236}">
                <a16:creationId xmlns:a16="http://schemas.microsoft.com/office/drawing/2014/main" id="{B73F02F4-FD50-4BFC-A703-AB2A968B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8413"/>
            <a:ext cx="104298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9CCE27-195B-4D89-A543-47CABA59A1F4}"/>
              </a:ext>
            </a:extLst>
          </p:cNvPr>
          <p:cNvSpPr/>
          <p:nvPr/>
        </p:nvSpPr>
        <p:spPr>
          <a:xfrm>
            <a:off x="684213" y="2078764"/>
            <a:ext cx="6316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417C"/>
                </a:solidFill>
              </a:rPr>
              <a:t>创建了一个</a:t>
            </a:r>
            <a:r>
              <a:rPr lang="en-US" altLang="zh-CN" sz="2000" b="1" dirty="0">
                <a:solidFill>
                  <a:srgbClr val="00417C"/>
                </a:solidFill>
              </a:rPr>
              <a:t>Java</a:t>
            </a:r>
            <a:r>
              <a:rPr lang="zh-CN" altLang="en-US" sz="2000" b="1" dirty="0">
                <a:solidFill>
                  <a:srgbClr val="00417C"/>
                </a:solidFill>
              </a:rPr>
              <a:t>程序，源文件名为</a:t>
            </a:r>
            <a:r>
              <a:rPr lang="en-US" altLang="zh-CN" sz="2000" b="1" dirty="0">
                <a:solidFill>
                  <a:srgbClr val="00417C"/>
                </a:solidFill>
              </a:rPr>
              <a:t>HelloWorld.java</a:t>
            </a:r>
            <a:endParaRPr lang="zh-CN" altLang="en-US" sz="2000" dirty="0">
              <a:solidFill>
                <a:srgbClr val="0041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28712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1.5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常见错误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0" descr="代码改错">
            <a:extLst>
              <a:ext uri="{FF2B5EF4-FFF2-40B4-BE49-F238E27FC236}">
                <a16:creationId xmlns:a16="http://schemas.microsoft.com/office/drawing/2014/main" id="{B73F02F4-FD50-4BFC-A703-AB2A968B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8413"/>
            <a:ext cx="104298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9CCE27-195B-4D89-A543-47CABA59A1F4}"/>
              </a:ext>
            </a:extLst>
          </p:cNvPr>
          <p:cNvSpPr/>
          <p:nvPr/>
        </p:nvSpPr>
        <p:spPr>
          <a:xfrm>
            <a:off x="684213" y="2078764"/>
            <a:ext cx="6316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417C"/>
                </a:solidFill>
              </a:rPr>
              <a:t>创建了一个</a:t>
            </a:r>
            <a:r>
              <a:rPr lang="en-US" altLang="zh-CN" sz="2000" b="1" dirty="0">
                <a:solidFill>
                  <a:srgbClr val="00417C"/>
                </a:solidFill>
              </a:rPr>
              <a:t>Java</a:t>
            </a:r>
            <a:r>
              <a:rPr lang="zh-CN" altLang="en-US" sz="2000" b="1" dirty="0">
                <a:solidFill>
                  <a:srgbClr val="00417C"/>
                </a:solidFill>
              </a:rPr>
              <a:t>程序，源文件名为</a:t>
            </a:r>
            <a:r>
              <a:rPr lang="en-US" altLang="zh-CN" sz="2000" b="1" dirty="0">
                <a:solidFill>
                  <a:srgbClr val="00417C"/>
                </a:solidFill>
              </a:rPr>
              <a:t>HelloWorld.java</a:t>
            </a:r>
            <a:endParaRPr lang="zh-CN" altLang="en-US" sz="2000" dirty="0">
              <a:solidFill>
                <a:srgbClr val="00417C"/>
              </a:solidFill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17E063C3-319D-45DF-9EFF-E047EE139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925589"/>
            <a:ext cx="7912100" cy="2448240"/>
          </a:xfrm>
          <a:prstGeom prst="roundRect">
            <a:avLst>
              <a:gd name="adj" fmla="val 974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HelloWorld {  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main (String[ 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){  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</a:t>
            </a:r>
            <a:r>
              <a:rPr lang="zh-CN" altLang="en-US" dirty="0">
                <a:solidFill>
                  <a:srgbClr val="080577"/>
                </a:solidFill>
                <a:latin typeface="Source Code Pro"/>
                <a:ea typeface="宋体" charset="-122"/>
              </a:rPr>
              <a:t>我的第一个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Eclipse</a:t>
            </a:r>
            <a:r>
              <a:rPr lang="zh-CN" altLang="en-US" dirty="0">
                <a:solidFill>
                  <a:srgbClr val="080577"/>
                </a:solidFill>
                <a:latin typeface="Source Code Pro"/>
                <a:ea typeface="宋体" charset="-122"/>
              </a:rPr>
              <a:t>小程序！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");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  <a:endParaRPr lang="zh-CN" altLang="en-US" dirty="0">
              <a:solidFill>
                <a:srgbClr val="080577"/>
              </a:solidFill>
              <a:latin typeface="Source Code Pro"/>
              <a:ea typeface="宋体" charset="-122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446C6877-B2AF-4AB5-8457-C6DC209A9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805314"/>
            <a:ext cx="4681538" cy="6492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main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方法作为程序入口，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void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必不可少！</a:t>
            </a:r>
          </a:p>
        </p:txBody>
      </p:sp>
      <p:sp>
        <p:nvSpPr>
          <p:cNvPr id="16" name="Line 5">
            <a:extLst>
              <a:ext uri="{FF2B5EF4-FFF2-40B4-BE49-F238E27FC236}">
                <a16:creationId xmlns:a16="http://schemas.microsoft.com/office/drawing/2014/main" id="{89EA5229-7E81-4D0F-AB5B-2FDF58B48E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31841" y="3895773"/>
            <a:ext cx="72007" cy="85501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699513D6-6362-49C9-A5F7-5D5596565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299" y="4750792"/>
            <a:ext cx="966787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void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B4E8896-1F76-47E3-B005-E91AA5907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49" y="3535410"/>
            <a:ext cx="4896000" cy="3603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4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28712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1.5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常见错误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0" descr="代码改错">
            <a:extLst>
              <a:ext uri="{FF2B5EF4-FFF2-40B4-BE49-F238E27FC236}">
                <a16:creationId xmlns:a16="http://schemas.microsoft.com/office/drawing/2014/main" id="{B73F02F4-FD50-4BFC-A703-AB2A968B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8413"/>
            <a:ext cx="104298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9CCE27-195B-4D89-A543-47CABA59A1F4}"/>
              </a:ext>
            </a:extLst>
          </p:cNvPr>
          <p:cNvSpPr/>
          <p:nvPr/>
        </p:nvSpPr>
        <p:spPr>
          <a:xfrm>
            <a:off x="684213" y="2078764"/>
            <a:ext cx="6316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417C"/>
                </a:solidFill>
              </a:rPr>
              <a:t>创建了一个</a:t>
            </a:r>
            <a:r>
              <a:rPr lang="en-US" altLang="zh-CN" sz="2000" b="1" dirty="0">
                <a:solidFill>
                  <a:srgbClr val="00417C"/>
                </a:solidFill>
              </a:rPr>
              <a:t>Java</a:t>
            </a:r>
            <a:r>
              <a:rPr lang="zh-CN" altLang="en-US" sz="2000" b="1" dirty="0">
                <a:solidFill>
                  <a:srgbClr val="00417C"/>
                </a:solidFill>
              </a:rPr>
              <a:t>程序，源文件名为</a:t>
            </a:r>
            <a:r>
              <a:rPr lang="en-US" altLang="zh-CN" sz="2000" b="1" dirty="0">
                <a:solidFill>
                  <a:srgbClr val="00417C"/>
                </a:solidFill>
              </a:rPr>
              <a:t>HelloWorld.java</a:t>
            </a:r>
            <a:endParaRPr lang="zh-CN" altLang="en-US" sz="2000" dirty="0">
              <a:solidFill>
                <a:srgbClr val="00417C"/>
              </a:solidFill>
            </a:endParaRPr>
          </a:p>
        </p:txBody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578C2EE5-1F63-46C5-B8BB-B970EE5BD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780878"/>
            <a:ext cx="7632700" cy="2448240"/>
          </a:xfrm>
          <a:prstGeom prst="roundRect">
            <a:avLst>
              <a:gd name="adj" fmla="val 974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HelloWorld {  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void main (String[ 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){  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</a:t>
            </a:r>
            <a:r>
              <a:rPr lang="zh-CN" altLang="en-US" dirty="0">
                <a:solidFill>
                  <a:srgbClr val="080577"/>
                </a:solidFill>
                <a:latin typeface="Source Code Pro"/>
                <a:ea typeface="宋体" charset="-122"/>
              </a:rPr>
              <a:t>我的第一个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Eclipse</a:t>
            </a:r>
            <a:r>
              <a:rPr lang="zh-CN" altLang="en-US" dirty="0">
                <a:solidFill>
                  <a:srgbClr val="080577"/>
                </a:solidFill>
                <a:latin typeface="Source Code Pro"/>
                <a:ea typeface="宋体" charset="-122"/>
              </a:rPr>
              <a:t>小程序！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");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  <a:endParaRPr lang="zh-CN" altLang="en-US" dirty="0">
              <a:solidFill>
                <a:srgbClr val="080577"/>
              </a:solidFill>
              <a:latin typeface="Source Code Pro"/>
              <a:ea typeface="宋体" charset="-122"/>
            </a:endParaRPr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AD4DAF69-61D5-41F5-97E7-961FFCE25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0" y="5589166"/>
            <a:ext cx="4464050" cy="7921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编译出错，无法解析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system!</a:t>
            </a:r>
          </a:p>
          <a:p>
            <a:pPr algn="ctr" eaLnBrk="0" hangingPunct="0"/>
            <a:r>
              <a:rPr lang="en-US" altLang="zh-CN" sz="20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sz="20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对大小写敏感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!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C5CEBD1D-1FC9-4091-B4D0-9DF6E35C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7655" y="3860726"/>
            <a:ext cx="864000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8D5AF0AA-40A3-4B18-B409-6720D3EF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4653136"/>
            <a:ext cx="1511300" cy="442674"/>
          </a:xfrm>
          <a:prstGeom prst="wedgeRoundRectCallout">
            <a:avLst>
              <a:gd name="adj1" fmla="val -44750"/>
              <a:gd name="adj2" fmla="val -146153"/>
              <a:gd name="adj3" fmla="val 16667"/>
            </a:avLst>
          </a:prstGeom>
          <a:gradFill rotWithShape="1">
            <a:gsLst>
              <a:gs pos="0">
                <a:srgbClr val="FF3300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/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代码错误</a:t>
            </a:r>
          </a:p>
        </p:txBody>
      </p:sp>
    </p:spTree>
    <p:extLst>
      <p:ext uri="{BB962C8B-B14F-4D97-AF65-F5344CB8AC3E}">
        <p14:creationId xmlns:p14="http://schemas.microsoft.com/office/powerpoint/2010/main" val="73113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28712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1.5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常见错误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0" descr="代码改错">
            <a:extLst>
              <a:ext uri="{FF2B5EF4-FFF2-40B4-BE49-F238E27FC236}">
                <a16:creationId xmlns:a16="http://schemas.microsoft.com/office/drawing/2014/main" id="{B73F02F4-FD50-4BFC-A703-AB2A968B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8413"/>
            <a:ext cx="104298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9CCE27-195B-4D89-A543-47CABA59A1F4}"/>
              </a:ext>
            </a:extLst>
          </p:cNvPr>
          <p:cNvSpPr/>
          <p:nvPr/>
        </p:nvSpPr>
        <p:spPr>
          <a:xfrm>
            <a:off x="684213" y="2078764"/>
            <a:ext cx="6316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417C"/>
                </a:solidFill>
              </a:rPr>
              <a:t>创建了一个</a:t>
            </a:r>
            <a:r>
              <a:rPr lang="en-US" altLang="zh-CN" sz="2000" b="1" dirty="0">
                <a:solidFill>
                  <a:srgbClr val="00417C"/>
                </a:solidFill>
              </a:rPr>
              <a:t>Java</a:t>
            </a:r>
            <a:r>
              <a:rPr lang="zh-CN" altLang="en-US" sz="2000" b="1" dirty="0">
                <a:solidFill>
                  <a:srgbClr val="00417C"/>
                </a:solidFill>
              </a:rPr>
              <a:t>程序，源文件名为</a:t>
            </a:r>
            <a:r>
              <a:rPr lang="en-US" altLang="zh-CN" sz="2000" b="1" dirty="0">
                <a:solidFill>
                  <a:srgbClr val="00417C"/>
                </a:solidFill>
              </a:rPr>
              <a:t>HelloWorld.java</a:t>
            </a:r>
            <a:endParaRPr lang="zh-CN" altLang="en-US" sz="2000" dirty="0">
              <a:solidFill>
                <a:srgbClr val="00417C"/>
              </a:solidFill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C982EF69-C981-41E1-8ACA-636F360B9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2780754"/>
            <a:ext cx="7776219" cy="2448240"/>
          </a:xfrm>
          <a:prstGeom prst="roundRect">
            <a:avLst>
              <a:gd name="adj" fmla="val 974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 wrap="square">
            <a:spAutoFit/>
          </a:bodyPr>
          <a:lstStyle>
            <a:lvl1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HelloWorld {  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void main (String[ 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){  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("</a:t>
            </a:r>
            <a:r>
              <a:rPr lang="zh-CN" altLang="en-US" dirty="0">
                <a:solidFill>
                  <a:srgbClr val="080577"/>
                </a:solidFill>
                <a:latin typeface="Source Code Pro"/>
                <a:ea typeface="宋体" charset="-122"/>
              </a:rPr>
              <a:t>我的第一个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Eclipse</a:t>
            </a:r>
            <a:r>
              <a:rPr lang="zh-CN" altLang="en-US" dirty="0">
                <a:solidFill>
                  <a:srgbClr val="080577"/>
                </a:solidFill>
                <a:latin typeface="Source Code Pro"/>
                <a:ea typeface="宋体" charset="-122"/>
              </a:rPr>
              <a:t>小程序！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")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  <a:endParaRPr lang="zh-CN" altLang="en-US" dirty="0">
              <a:solidFill>
                <a:srgbClr val="080577"/>
              </a:solidFill>
              <a:latin typeface="Source Code Pro"/>
              <a:ea typeface="宋体" charset="-122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48BF5045-124E-4F66-92FF-D9176FA86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5446167"/>
            <a:ext cx="5184775" cy="7191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每一条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Java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语句必须以分号结束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!</a:t>
            </a:r>
          </a:p>
        </p:txBody>
      </p:sp>
      <p:sp>
        <p:nvSpPr>
          <p:cNvPr id="16" name="Line 5">
            <a:extLst>
              <a:ext uri="{FF2B5EF4-FFF2-40B4-BE49-F238E27FC236}">
                <a16:creationId xmlns:a16="http://schemas.microsoft.com/office/drawing/2014/main" id="{83051182-FD9D-40C5-A85C-B02267D689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7778" y="3716784"/>
            <a:ext cx="287338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62509F69-00B2-4C4F-843B-5181821AB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9216" y="3284984"/>
            <a:ext cx="457200" cy="4016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en-US" altLang="zh-CN" b="1"/>
              <a:t>;</a:t>
            </a:r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1977B807-4FEE-4A31-B845-FF0BCAE31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353" y="4508947"/>
            <a:ext cx="1511300" cy="442674"/>
          </a:xfrm>
          <a:prstGeom prst="wedgeRoundRectCallout">
            <a:avLst>
              <a:gd name="adj1" fmla="val 39602"/>
              <a:gd name="adj2" fmla="val -113347"/>
              <a:gd name="adj3" fmla="val 16667"/>
            </a:avLst>
          </a:prstGeom>
          <a:gradFill rotWithShape="1">
            <a:gsLst>
              <a:gs pos="0">
                <a:srgbClr val="FF3300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/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代码错误</a:t>
            </a:r>
          </a:p>
        </p:txBody>
      </p:sp>
    </p:spTree>
    <p:extLst>
      <p:ext uri="{BB962C8B-B14F-4D97-AF65-F5344CB8AC3E}">
        <p14:creationId xmlns:p14="http://schemas.microsoft.com/office/powerpoint/2010/main" val="317607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28712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1.5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常见错误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0" descr="代码改错">
            <a:extLst>
              <a:ext uri="{FF2B5EF4-FFF2-40B4-BE49-F238E27FC236}">
                <a16:creationId xmlns:a16="http://schemas.microsoft.com/office/drawing/2014/main" id="{B73F02F4-FD50-4BFC-A703-AB2A968B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8413"/>
            <a:ext cx="104298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9CCE27-195B-4D89-A543-47CABA59A1F4}"/>
              </a:ext>
            </a:extLst>
          </p:cNvPr>
          <p:cNvSpPr/>
          <p:nvPr/>
        </p:nvSpPr>
        <p:spPr>
          <a:xfrm>
            <a:off x="684213" y="2078764"/>
            <a:ext cx="6316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417C"/>
                </a:solidFill>
              </a:rPr>
              <a:t>创建了一个</a:t>
            </a:r>
            <a:r>
              <a:rPr lang="en-US" altLang="zh-CN" sz="2000" b="1" dirty="0">
                <a:solidFill>
                  <a:srgbClr val="00417C"/>
                </a:solidFill>
              </a:rPr>
              <a:t>Java</a:t>
            </a:r>
            <a:r>
              <a:rPr lang="zh-CN" altLang="en-US" sz="2000" b="1" dirty="0">
                <a:solidFill>
                  <a:srgbClr val="00417C"/>
                </a:solidFill>
              </a:rPr>
              <a:t>程序，源文件名为</a:t>
            </a:r>
            <a:r>
              <a:rPr lang="en-US" altLang="zh-CN" sz="2000" b="1" dirty="0">
                <a:solidFill>
                  <a:srgbClr val="00417C"/>
                </a:solidFill>
              </a:rPr>
              <a:t>HelloWorld.java</a:t>
            </a:r>
          </a:p>
        </p:txBody>
      </p:sp>
      <p:sp>
        <p:nvSpPr>
          <p:cNvPr id="19" name="AutoShape 12">
            <a:extLst>
              <a:ext uri="{FF2B5EF4-FFF2-40B4-BE49-F238E27FC236}">
                <a16:creationId xmlns:a16="http://schemas.microsoft.com/office/drawing/2014/main" id="{E3929550-A4EE-4CCF-A2A6-398F382DE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781076"/>
            <a:ext cx="7632700" cy="2448240"/>
          </a:xfrm>
          <a:prstGeom prst="roundRect">
            <a:avLst>
              <a:gd name="adj" fmla="val 974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>
            <a:lvl1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4445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444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public class HelloWorld {  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public static void main (String[ ] 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args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){  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	</a:t>
            </a:r>
            <a:r>
              <a:rPr lang="en-US" altLang="zh-CN" dirty="0" err="1">
                <a:solidFill>
                  <a:srgbClr val="080577"/>
                </a:solidFill>
                <a:latin typeface="Source Code Pro"/>
                <a:ea typeface="宋体" charset="-122"/>
              </a:rPr>
              <a:t>System.out.println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(</a:t>
            </a:r>
            <a:r>
              <a:rPr lang="zh-CN" altLang="en-US" dirty="0">
                <a:solidFill>
                  <a:srgbClr val="080577"/>
                </a:solidFill>
                <a:latin typeface="Source Code Pro"/>
                <a:ea typeface="宋体" charset="-122"/>
              </a:rPr>
              <a:t>我的第一个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Eclipse</a:t>
            </a:r>
            <a:r>
              <a:rPr lang="zh-CN" altLang="en-US" dirty="0">
                <a:solidFill>
                  <a:srgbClr val="080577"/>
                </a:solidFill>
                <a:latin typeface="Source Code Pro"/>
                <a:ea typeface="宋体" charset="-122"/>
              </a:rPr>
              <a:t>小程序！</a:t>
            </a: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);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	}</a:t>
            </a:r>
          </a:p>
          <a:p>
            <a:pPr fontAlgn="b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80577"/>
                </a:solidFill>
                <a:latin typeface="Source Code Pro"/>
                <a:ea typeface="宋体" charset="-122"/>
              </a:rPr>
              <a:t>}</a:t>
            </a:r>
            <a:endParaRPr lang="zh-CN" altLang="en-US" dirty="0">
              <a:solidFill>
                <a:srgbClr val="080577"/>
              </a:solidFill>
              <a:latin typeface="Source Code Pro"/>
              <a:ea typeface="宋体" charset="-122"/>
            </a:endParaRPr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E8A54482-D4C0-487F-B0DE-12B43F060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5445149"/>
            <a:ext cx="5184775" cy="7921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注意：不要漏写引号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!</a:t>
            </a:r>
          </a:p>
        </p:txBody>
      </p:sp>
      <p:sp>
        <p:nvSpPr>
          <p:cNvPr id="21" name="Line 6">
            <a:extLst>
              <a:ext uri="{FF2B5EF4-FFF2-40B4-BE49-F238E27FC236}">
                <a16:creationId xmlns:a16="http://schemas.microsoft.com/office/drawing/2014/main" id="{4CAC5613-E879-4D89-B9C9-9450C22367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4938" y="4084232"/>
            <a:ext cx="1489870" cy="64807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396DCB25-1AB8-4AA7-85EE-DF528B1C6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7739" y="4539530"/>
            <a:ext cx="457200" cy="4016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en-US" altLang="zh-CN" b="1" dirty="0"/>
              <a:t>"</a:t>
            </a:r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39D4CF57-F007-4E50-A222-9C403A7E3F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96977" y="4084232"/>
            <a:ext cx="1090761" cy="64807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6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535E6E-9198-4F02-B9A0-840E79DF01EA}"/>
              </a:ext>
            </a:extLst>
          </p:cNvPr>
          <p:cNvSpPr txBox="1"/>
          <p:nvPr/>
        </p:nvSpPr>
        <p:spPr>
          <a:xfrm>
            <a:off x="395536" y="855218"/>
            <a:ext cx="8352928" cy="51475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288000" rIns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>
                <a:solidFill>
                  <a:srgbClr val="00417C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南海之帝为儵，北海之帝为忽，中央之帝为浑沌。儵与忽时相与遇于浑沌之地，浑沌待之甚善。儵与忽谋报浑沌之德，曰：“人皆有七窍，以视、听、食、息，此独无有，尝试凿之。”日凿一窍，七日而浑沌死。</a:t>
            </a:r>
            <a:endParaRPr lang="en-US" altLang="zh-CN" sz="3200" b="1" dirty="0">
              <a:solidFill>
                <a:srgbClr val="00417C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sz="3200" b="1" dirty="0">
                <a:solidFill>
                  <a:srgbClr val="00417C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——《</a:t>
            </a:r>
            <a:r>
              <a:rPr lang="zh-CN" altLang="en-US" sz="3200" b="1" dirty="0">
                <a:solidFill>
                  <a:srgbClr val="00417C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庄子</a:t>
            </a:r>
            <a:r>
              <a:rPr lang="en-US" altLang="zh-CN" sz="3200" b="1" dirty="0">
                <a:solidFill>
                  <a:srgbClr val="00417C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》</a:t>
            </a:r>
            <a:r>
              <a:rPr lang="en-US" altLang="zh-CN" sz="3200" b="1" dirty="0">
                <a:solidFill>
                  <a:srgbClr val="00417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sz="3200" b="1" dirty="0">
                <a:solidFill>
                  <a:srgbClr val="00417C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应帝王</a:t>
            </a:r>
          </a:p>
        </p:txBody>
      </p:sp>
    </p:spTree>
    <p:extLst>
      <p:ext uri="{BB962C8B-B14F-4D97-AF65-F5344CB8AC3E}">
        <p14:creationId xmlns:p14="http://schemas.microsoft.com/office/powerpoint/2010/main" val="3339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51520" y="1988840"/>
            <a:ext cx="8640960" cy="137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6300" indent="-3429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Java” 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一词的本意是地名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——“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爪哇”；</a:t>
            </a:r>
          </a:p>
          <a:p>
            <a:pPr marL="876300" indent="-3429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爪哇岛位于南太平洋，是印度尼西亚的一部分</a:t>
            </a:r>
            <a:r>
              <a:rPr lang="zh-CN" altLang="en-US" sz="28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语言的起源与发展</a:t>
            </a:r>
          </a:p>
        </p:txBody>
      </p:sp>
      <p:pic>
        <p:nvPicPr>
          <p:cNvPr id="13" name="Picture 6" descr="未命名">
            <a:extLst>
              <a:ext uri="{FF2B5EF4-FFF2-40B4-BE49-F238E27FC236}">
                <a16:creationId xmlns:a16="http://schemas.microsoft.com/office/drawing/2014/main" id="{A6EB1D76-BAB6-45D8-8C60-676CE2CDB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32830"/>
            <a:ext cx="8281615" cy="254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8">
            <a:extLst>
              <a:ext uri="{FF2B5EF4-FFF2-40B4-BE49-F238E27FC236}">
                <a16:creationId xmlns:a16="http://schemas.microsoft.com/office/drawing/2014/main" id="{30D75DEE-842C-4BEE-9DF8-75D36C236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5229200"/>
            <a:ext cx="1728787" cy="951260"/>
          </a:xfrm>
          <a:prstGeom prst="ellipse">
            <a:avLst/>
          </a:pr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7E90F461-FCEE-48FA-8349-4610DBF55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6251898"/>
            <a:ext cx="12954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rgbClr val="339966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爪哇岛</a:t>
            </a:r>
          </a:p>
        </p:txBody>
      </p:sp>
    </p:spTree>
    <p:extLst>
      <p:ext uri="{BB962C8B-B14F-4D97-AF65-F5344CB8AC3E}">
        <p14:creationId xmlns:p14="http://schemas.microsoft.com/office/powerpoint/2010/main" val="40125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2564904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17C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谢  谢  ！</a:t>
            </a:r>
          </a:p>
        </p:txBody>
      </p:sp>
    </p:spTree>
    <p:extLst>
      <p:ext uri="{BB962C8B-B14F-4D97-AF65-F5344CB8AC3E}">
        <p14:creationId xmlns:p14="http://schemas.microsoft.com/office/powerpoint/2010/main" val="253931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51520" y="1988840"/>
            <a:ext cx="8640960" cy="396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6300" indent="-3429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“全世界三大咖啡产地：</a:t>
            </a:r>
          </a:p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巴西</a:t>
            </a:r>
          </a:p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印尼爪哇岛</a:t>
            </a:r>
          </a:p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中国海南岛</a:t>
            </a:r>
          </a:p>
          <a:p>
            <a:pPr marL="876300" indent="-3429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Java</a:t>
            </a:r>
            <a:r>
              <a:rPr lang="zh-CN" altLang="en-US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的原意是指一个咖啡的产地，也可以说是一种咖啡的品牌。</a:t>
            </a:r>
          </a:p>
        </p:txBody>
      </p: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语言的起源与发展</a:t>
            </a:r>
          </a:p>
        </p:txBody>
      </p:sp>
      <p:pic>
        <p:nvPicPr>
          <p:cNvPr id="16" name="Picture 4" descr="未命名">
            <a:extLst>
              <a:ext uri="{FF2B5EF4-FFF2-40B4-BE49-F238E27FC236}">
                <a16:creationId xmlns:a16="http://schemas.microsoft.com/office/drawing/2014/main" id="{13C271B6-A1C4-4E84-97B6-C919B484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132856"/>
            <a:ext cx="1944216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60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语言的起源与发展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660AFA2-B229-45F5-8416-B2C9F09786EB}"/>
              </a:ext>
            </a:extLst>
          </p:cNvPr>
          <p:cNvGrpSpPr/>
          <p:nvPr/>
        </p:nvGrpSpPr>
        <p:grpSpPr>
          <a:xfrm>
            <a:off x="5292080" y="3429000"/>
            <a:ext cx="3154685" cy="2693480"/>
            <a:chOff x="5377754" y="1219200"/>
            <a:chExt cx="3154685" cy="4372882"/>
          </a:xfrm>
        </p:grpSpPr>
        <p:pic>
          <p:nvPicPr>
            <p:cNvPr id="11" name="Picture 4" descr="JagWithDukeSmall">
              <a:extLst>
                <a:ext uri="{FF2B5EF4-FFF2-40B4-BE49-F238E27FC236}">
                  <a16:creationId xmlns:a16="http://schemas.microsoft.com/office/drawing/2014/main" id="{ECC0E669-7C30-49BD-9E93-667337C28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7795" y="1219200"/>
              <a:ext cx="2232247" cy="3632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C9CF9D1-CEE5-4933-B2C0-3DE9CFD57695}"/>
                </a:ext>
              </a:extLst>
            </p:cNvPr>
            <p:cNvSpPr/>
            <p:nvPr/>
          </p:nvSpPr>
          <p:spPr>
            <a:xfrm>
              <a:off x="5377754" y="4992469"/>
              <a:ext cx="3154685" cy="599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b="1" dirty="0">
                  <a:solidFill>
                    <a:srgbClr val="00417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James Gosling——JAVA</a:t>
              </a:r>
              <a:r>
                <a:rPr kumimoji="1" lang="zh-CN" altLang="en-US" b="1" dirty="0">
                  <a:solidFill>
                    <a:srgbClr val="00417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之父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FD4B773-180F-4653-A814-627D7ED79D30}"/>
              </a:ext>
            </a:extLst>
          </p:cNvPr>
          <p:cNvSpPr txBox="1"/>
          <p:nvPr/>
        </p:nvSpPr>
        <p:spPr>
          <a:xfrm>
            <a:off x="1115614" y="2276872"/>
            <a:ext cx="864097" cy="461665"/>
          </a:xfrm>
          <a:prstGeom prst="rec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</a:p>
        </p:txBody>
      </p:sp>
      <p:pic>
        <p:nvPicPr>
          <p:cNvPr id="17" name="图片 3">
            <a:extLst>
              <a:ext uri="{FF2B5EF4-FFF2-40B4-BE49-F238E27FC236}">
                <a16:creationId xmlns:a16="http://schemas.microsoft.com/office/drawing/2014/main" id="{0854B47B-B14E-40E8-8B79-9A2204F01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984" y="3836084"/>
            <a:ext cx="2756208" cy="17151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4A3AD5B-A75F-4EA9-8D5F-D3B045F5AB9E}"/>
              </a:ext>
            </a:extLst>
          </p:cNvPr>
          <p:cNvSpPr/>
          <p:nvPr/>
        </p:nvSpPr>
        <p:spPr>
          <a:xfrm>
            <a:off x="827584" y="5795972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1" lang="en-US" altLang="zh-CN" b="1" dirty="0">
                <a:solidFill>
                  <a:srgbClr val="00417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Stanford University Network, SUN</a:t>
            </a:r>
            <a:endParaRPr kumimoji="1" lang="zh-CN" altLang="en-US" b="1" dirty="0">
              <a:solidFill>
                <a:srgbClr val="00417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5259276-DA8A-4A69-A3B9-CE2D2322C6A5}"/>
              </a:ext>
            </a:extLst>
          </p:cNvPr>
          <p:cNvSpPr/>
          <p:nvPr/>
        </p:nvSpPr>
        <p:spPr>
          <a:xfrm>
            <a:off x="2339751" y="2276871"/>
            <a:ext cx="72008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FB7C9E-B8C8-4431-9D5A-842B96180905}"/>
              </a:ext>
            </a:extLst>
          </p:cNvPr>
          <p:cNvSpPr txBox="1"/>
          <p:nvPr/>
        </p:nvSpPr>
        <p:spPr>
          <a:xfrm>
            <a:off x="3419871" y="2276871"/>
            <a:ext cx="864097" cy="461665"/>
          </a:xfrm>
          <a:prstGeom prst="rec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Oak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9198F02-E992-4045-8AC2-F492068D178B}"/>
              </a:ext>
            </a:extLst>
          </p:cNvPr>
          <p:cNvSpPr/>
          <p:nvPr/>
        </p:nvSpPr>
        <p:spPr>
          <a:xfrm>
            <a:off x="4644008" y="2276870"/>
            <a:ext cx="72008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BE7A6C-BFD6-4F34-8CE8-11990C370A18}"/>
              </a:ext>
            </a:extLst>
          </p:cNvPr>
          <p:cNvSpPr txBox="1"/>
          <p:nvPr/>
        </p:nvSpPr>
        <p:spPr>
          <a:xfrm>
            <a:off x="5724127" y="2276870"/>
            <a:ext cx="864097" cy="461665"/>
          </a:xfrm>
          <a:prstGeom prst="rec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8484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语言的起源与发展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F678470-6EB6-4259-96A9-E8C6F7F88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927822"/>
            <a:ext cx="7776865" cy="464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1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47"/>
          <p:cNvSpPr>
            <a:spLocks noChangeArrowheads="1"/>
          </p:cNvSpPr>
          <p:nvPr/>
        </p:nvSpPr>
        <p:spPr bwMode="auto">
          <a:xfrm>
            <a:off x="0" y="132318"/>
            <a:ext cx="3583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36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3600" b="1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6" y="836712"/>
            <a:ext cx="9108504" cy="3492"/>
          </a:xfrm>
          <a:prstGeom prst="line">
            <a:avLst/>
          </a:prstGeom>
          <a:ln w="88900" cmpd="thickThin">
            <a:solidFill>
              <a:srgbClr val="0041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496" y="1052736"/>
            <a:ext cx="799288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5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1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语言的起源与发展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5159E-C948-466D-8911-D7B88FE2E9ED}"/>
              </a:ext>
            </a:extLst>
          </p:cNvPr>
          <p:cNvSpPr/>
          <p:nvPr/>
        </p:nvSpPr>
        <p:spPr>
          <a:xfrm>
            <a:off x="611560" y="1997839"/>
            <a:ext cx="8712968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分为三个体系</a:t>
            </a:r>
            <a:endParaRPr lang="en-US" altLang="zh-CN" sz="24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- </a:t>
            </a:r>
            <a:r>
              <a:rPr lang="en-US" altLang="zh-CN" sz="2400" b="1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SE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J2SE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Platform Standard Edition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，标准版）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适用于普通桌面应用程序的开发；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en-US" altLang="zh-CN" sz="2400" b="1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J2EE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Platform Enterprise Edition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，企业版） 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适用于大型企业级应用程序的开发；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en-US" altLang="zh-CN" sz="2400" b="1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ME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J2ME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Platform Micro Edition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，微型版）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dirty="0">
                <a:solidFill>
                  <a:srgbClr val="00417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适用于移动设备或嵌入式设备的程序开发。</a:t>
            </a:r>
            <a:endParaRPr lang="en-US" altLang="zh-CN" sz="2200" dirty="0">
              <a:solidFill>
                <a:srgbClr val="00417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24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2"/>
    </mc:Choice>
    <mc:Fallback xmlns="">
      <p:transition spd="slow" advTm="88502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12268</TotalTime>
  <Words>3831</Words>
  <Application>Microsoft Office PowerPoint</Application>
  <PresentationFormat>全屏显示(4:3)</PresentationFormat>
  <Paragraphs>638</Paragraphs>
  <Slides>50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1" baseType="lpstr">
      <vt:lpstr>仿宋</vt:lpstr>
      <vt:lpstr>华文仿宋</vt:lpstr>
      <vt:lpstr>华文琥珀</vt:lpstr>
      <vt:lpstr>隶书</vt:lpstr>
      <vt:lpstr>微软雅黑</vt:lpstr>
      <vt:lpstr>Arial</vt:lpstr>
      <vt:lpstr>Calibri</vt:lpstr>
      <vt:lpstr>Source Code Pro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Ying An</cp:lastModifiedBy>
  <cp:revision>863</cp:revision>
  <dcterms:created xsi:type="dcterms:W3CDTF">2013-10-30T09:04:50Z</dcterms:created>
  <dcterms:modified xsi:type="dcterms:W3CDTF">2023-09-08T11:39:09Z</dcterms:modified>
</cp:coreProperties>
</file>